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20"/>
  </p:notesMasterIdLst>
  <p:handoutMasterIdLst>
    <p:handoutMasterId r:id="rId21"/>
  </p:handoutMasterIdLst>
  <p:sldIdLst>
    <p:sldId id="349" r:id="rId2"/>
    <p:sldId id="364" r:id="rId3"/>
    <p:sldId id="351" r:id="rId4"/>
    <p:sldId id="365" r:id="rId5"/>
    <p:sldId id="353" r:id="rId6"/>
    <p:sldId id="366" r:id="rId7"/>
    <p:sldId id="355" r:id="rId8"/>
    <p:sldId id="357" r:id="rId9"/>
    <p:sldId id="371" r:id="rId10"/>
    <p:sldId id="359" r:id="rId11"/>
    <p:sldId id="369" r:id="rId12"/>
    <p:sldId id="370" r:id="rId13"/>
    <p:sldId id="362" r:id="rId14"/>
    <p:sldId id="358" r:id="rId15"/>
    <p:sldId id="360" r:id="rId16"/>
    <p:sldId id="361" r:id="rId17"/>
    <p:sldId id="372" r:id="rId18"/>
    <p:sldId id="363" r:id="rId19"/>
  </p:sldIdLst>
  <p:sldSz cx="9906000" cy="6858000" type="A4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6767"/>
    <a:srgbClr val="009AD3"/>
    <a:srgbClr val="00213A"/>
    <a:srgbClr val="004070"/>
    <a:srgbClr val="0070C0"/>
    <a:srgbClr val="7CC9DF"/>
    <a:srgbClr val="000000"/>
    <a:srgbClr val="006DBF"/>
    <a:srgbClr val="0070BA"/>
    <a:srgbClr val="50A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8" autoAdjust="0"/>
    <p:restoredTop sz="88687" autoAdjust="0"/>
  </p:normalViewPr>
  <p:slideViewPr>
    <p:cSldViewPr snapToGrid="0">
      <p:cViewPr varScale="1">
        <p:scale>
          <a:sx n="77" d="100"/>
          <a:sy n="77" d="100"/>
        </p:scale>
        <p:origin x="1140" y="5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0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244535114610194"/>
          <c:y val="3.7221868447206291E-2"/>
          <c:w val="0.60333815230265453"/>
          <c:h val="0.959530238506755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363637"/>
            </a:solidFill>
            <a:ln w="25331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25331" cap="flat" cmpd="sng" algn="ctr">
                <a:noFill/>
                <a:prstDash val="solid"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4596D1"/>
              </a:solidFill>
              <a:ln w="25331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25331" cap="flat" cmpd="sng" algn="ctr">
                <a:noFill/>
                <a:prstDash val="solid"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25331" cap="flat" cmpd="sng" algn="ctr">
                <a:noFill/>
                <a:prstDash val="solid"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25331" cap="flat" cmpd="sng" algn="ctr">
                <a:noFill/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9.1248345293666835E-2"/>
                  <c:y val="0"/>
                </c:manualLayout>
              </c:layout>
              <c:spPr>
                <a:noFill/>
                <a:ln w="25331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2394" b="1">
                        <a:solidFill>
                          <a:srgbClr val="0070C0"/>
                        </a:solidFill>
                      </a:defRPr>
                    </a:pPr>
                    <a:r>
                      <a:rPr lang="en-US" dirty="0" smtClean="0"/>
                      <a:t>29,9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3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EDF (Франция, 58 блоков)</c:v>
                </c:pt>
                <c:pt idx="1">
                  <c:v>РЭА (Россия, 35 блоков)</c:v>
                </c:pt>
                <c:pt idx="2">
                  <c:v>KHNP (Ю.Корея, 24 блока)</c:v>
                </c:pt>
                <c:pt idx="3">
                  <c:v>EXELON (США, 22 блока)</c:v>
                </c:pt>
                <c:pt idx="4">
                  <c:v>НАЭК «Энергоатом» (Украина, 15 блоков)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65.900000000000006</c:v>
                </c:pt>
                <c:pt idx="1">
                  <c:v>29.9</c:v>
                </c:pt>
                <c:pt idx="2">
                  <c:v>23.5</c:v>
                </c:pt>
                <c:pt idx="3">
                  <c:v>22.9</c:v>
                </c:pt>
                <c:pt idx="4">
                  <c:v>13.8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53572032"/>
        <c:axId val="253573600"/>
      </c:barChart>
      <c:catAx>
        <c:axId val="253572032"/>
        <c:scaling>
          <c:orientation val="maxMin"/>
        </c:scaling>
        <c:delete val="0"/>
        <c:axPos val="r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7" b="1">
                <a:latin typeface="+mn-lt"/>
              </a:defRPr>
            </a:pPr>
            <a:endParaRPr lang="ru-RU"/>
          </a:p>
        </c:txPr>
        <c:crossAx val="253573600"/>
        <c:crosses val="autoZero"/>
        <c:auto val="1"/>
        <c:lblAlgn val="ctr"/>
        <c:lblOffset val="100"/>
        <c:noMultiLvlLbl val="0"/>
      </c:catAx>
      <c:valAx>
        <c:axId val="253573600"/>
        <c:scaling>
          <c:orientation val="maxMin"/>
        </c:scaling>
        <c:delete val="1"/>
        <c:axPos val="t"/>
        <c:numFmt formatCode="General" sourceLinked="1"/>
        <c:majorTickMark val="out"/>
        <c:minorTickMark val="none"/>
        <c:tickLblPos val="nextTo"/>
        <c:crossAx val="253572032"/>
        <c:crosses val="autoZero"/>
        <c:crossBetween val="between"/>
      </c:valAx>
      <c:spPr>
        <a:noFill/>
        <a:ln w="25331">
          <a:noFill/>
        </a:ln>
      </c:spPr>
    </c:plotArea>
    <c:plotVisOnly val="1"/>
    <c:dispBlanksAs val="gap"/>
    <c:showDLblsOverMax val="0"/>
  </c:chart>
  <c:txPr>
    <a:bodyPr/>
    <a:lstStyle/>
    <a:p>
      <a:pPr>
        <a:defRPr sz="1795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51449235390626E-2"/>
          <c:y val="3.3210332103321166E-2"/>
          <c:w val="0.90269827598434693"/>
          <c:h val="0.8450184501845057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Факт</c:v>
                </c:pt>
              </c:strCache>
            </c:strRef>
          </c:tx>
          <c:spPr>
            <a:ln w="38095">
              <a:solidFill>
                <a:schemeClr val="accent4"/>
              </a:solidFill>
              <a:prstDash val="solid"/>
            </a:ln>
            <a:effectLst/>
          </c:spPr>
          <c:marker>
            <c:symbol val="circle"/>
            <c:size val="10"/>
            <c:spPr>
              <a:solidFill>
                <a:schemeClr val="accent3"/>
              </a:solidFill>
              <a:ln w="31750">
                <a:solidFill>
                  <a:schemeClr val="bg1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/>
            </c:spPr>
          </c:marker>
          <c:dPt>
            <c:idx val="9"/>
            <c:bubble3D val="0"/>
            <c:spPr>
              <a:ln w="38095">
                <a:solidFill>
                  <a:schemeClr val="accent4"/>
                </a:solidFill>
                <a:prstDash val="solid"/>
              </a:ln>
              <a:effectLst/>
            </c:spPr>
          </c:dPt>
          <c:dPt>
            <c:idx val="11"/>
            <c:marker>
              <c:spPr>
                <a:solidFill>
                  <a:schemeClr val="accent1"/>
                </a:solidFill>
                <a:ln w="31750">
                  <a:solidFill>
                    <a:schemeClr val="bg1"/>
                  </a:solidFill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/>
              </c:spPr>
            </c:marker>
            <c:bubble3D val="0"/>
            <c:spPr>
              <a:ln w="38095">
                <a:solidFill>
                  <a:schemeClr val="accent1"/>
                </a:solidFill>
                <a:prstDash val="sysDash"/>
              </a:ln>
              <a:effectLst/>
            </c:spPr>
          </c:dPt>
          <c:dLbls>
            <c:dLbl>
              <c:idx val="7"/>
              <c:layout>
                <c:manualLayout>
                  <c:x val="-8.2630639872747352E-2"/>
                  <c:y val="-8.10968920119987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spPr>
                <a:noFill/>
                <a:ln w="25396">
                  <a:noFill/>
                </a:ln>
              </c:spPr>
              <c:txPr>
                <a:bodyPr/>
                <a:lstStyle/>
                <a:p>
                  <a:pPr>
                    <a:defRPr sz="1200">
                      <a:solidFill>
                        <a:schemeClr val="accent4"/>
                      </a:solidFill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0.0" sourceLinked="0"/>
              <c:spPr>
                <a:noFill/>
                <a:ln w="25396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>
                      <a:solidFill>
                        <a:schemeClr val="accent1"/>
                      </a:solidFill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spPr>
                <a:noFill/>
                <a:ln w="25396">
                  <a:noFill/>
                </a:ln>
              </c:spPr>
              <c:txPr>
                <a:bodyPr/>
                <a:lstStyle/>
                <a:p>
                  <a:pPr>
                    <a:defRPr sz="1200">
                      <a:solidFill>
                        <a:schemeClr val="accent4"/>
                      </a:solidFill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spPr>
                <a:noFill/>
                <a:ln w="25396">
                  <a:noFill/>
                </a:ln>
              </c:spPr>
              <c:txPr>
                <a:bodyPr/>
                <a:lstStyle/>
                <a:p>
                  <a:pPr>
                    <a:defRPr sz="1200">
                      <a:solidFill>
                        <a:schemeClr val="accent4"/>
                      </a:solidFill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spPr>
                <a:noFill/>
                <a:ln w="25396">
                  <a:noFill/>
                </a:ln>
              </c:spPr>
              <c:txPr>
                <a:bodyPr/>
                <a:lstStyle/>
                <a:p>
                  <a:pPr>
                    <a:defRPr sz="1200">
                      <a:solidFill>
                        <a:schemeClr val="accent4"/>
                      </a:solidFill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spPr>
                <a:noFill/>
                <a:ln w="25396">
                  <a:noFill/>
                </a:ln>
              </c:spPr>
              <c:txPr>
                <a:bodyPr/>
                <a:lstStyle/>
                <a:p>
                  <a:pPr>
                    <a:defRPr sz="1200">
                      <a:solidFill>
                        <a:schemeClr val="accent4"/>
                      </a:solidFill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noFill/>
              <a:ln w="2539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4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Sheet1!$B$1:$M$1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Sheet1!$B$2:$M$2</c:f>
              <c:numCache>
                <c:formatCode>General</c:formatCode>
                <c:ptCount val="12"/>
                <c:pt idx="0">
                  <c:v>158.30000000000001</c:v>
                </c:pt>
                <c:pt idx="1">
                  <c:v>162.30000000000001</c:v>
                </c:pt>
                <c:pt idx="2">
                  <c:v>163.30000000000001</c:v>
                </c:pt>
                <c:pt idx="3">
                  <c:v>170.1</c:v>
                </c:pt>
                <c:pt idx="4">
                  <c:v>172.7</c:v>
                </c:pt>
                <c:pt idx="5">
                  <c:v>177.3</c:v>
                </c:pt>
                <c:pt idx="6">
                  <c:v>172.2</c:v>
                </c:pt>
                <c:pt idx="7">
                  <c:v>180.5</c:v>
                </c:pt>
                <c:pt idx="8">
                  <c:v>195.2</c:v>
                </c:pt>
                <c:pt idx="9">
                  <c:v>196.4</c:v>
                </c:pt>
                <c:pt idx="10">
                  <c:v>202.87</c:v>
                </c:pt>
                <c:pt idx="11">
                  <c:v>204.1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lgDash"/>
            </a:ln>
            <a:effectLst/>
          </c:spPr>
        </c:dropLines>
        <c:marker val="1"/>
        <c:smooth val="0"/>
        <c:axId val="253572816"/>
        <c:axId val="253581832"/>
      </c:lineChart>
      <c:catAx>
        <c:axId val="25357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3">
            <a:solidFill>
              <a:schemeClr val="tx2">
                <a:lumMod val="1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200" b="0"/>
            </a:pPr>
            <a:endParaRPr lang="ru-RU"/>
          </a:p>
        </c:txPr>
        <c:crossAx val="253581832"/>
        <c:crossesAt val="50"/>
        <c:auto val="1"/>
        <c:lblAlgn val="ctr"/>
        <c:lblOffset val="100"/>
        <c:tickLblSkip val="1"/>
        <c:tickMarkSkip val="2"/>
        <c:noMultiLvlLbl val="0"/>
      </c:catAx>
      <c:valAx>
        <c:axId val="253581832"/>
        <c:scaling>
          <c:orientation val="minMax"/>
          <c:max val="210"/>
          <c:min val="140"/>
        </c:scaling>
        <c:delete val="1"/>
        <c:axPos val="l"/>
        <c:numFmt formatCode="General" sourceLinked="1"/>
        <c:majorTickMark val="out"/>
        <c:minorTickMark val="none"/>
        <c:tickLblPos val="nextTo"/>
        <c:crossAx val="253572816"/>
        <c:crosses val="autoZero"/>
        <c:crossBetween val="midCat"/>
        <c:majorUnit val="10"/>
        <c:min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9" b="1" i="0" u="none" strike="noStrike" baseline="0">
          <a:solidFill>
            <a:schemeClr val="tx1"/>
          </a:solidFill>
          <a:latin typeface="+mn-lt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256586159730545E-2"/>
          <c:y val="2.4183732383959978E-2"/>
          <c:w val="0.98111577507115022"/>
          <c:h val="0.7201873610863560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ИНЕС="1"</c:v>
                </c:pt>
              </c:strCache>
            </c:strRef>
          </c:tx>
          <c:spPr>
            <a:solidFill>
              <a:srgbClr val="FF7575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3.33667000333667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8047611778323455E-3"/>
                  <c:y val="-4.58792125458792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5.005005005005005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4023805889161727E-3"/>
                  <c:y val="-5.005005005005005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4023805889161727E-3"/>
                  <c:y val="-5.42208875542208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4023805889160847E-3"/>
                  <c:y val="-5.005005005005005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8047611778323455E-3"/>
                  <c:y val="-4.58792125458792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5.005005005005005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8047611778323455E-3"/>
                  <c:y val="-3.33667000333667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3.676952621079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7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2">
                  <c:v>1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2</c:v>
                </c:pt>
                <c:pt idx="10">
                  <c:v>1</c:v>
                </c:pt>
                <c:pt idx="11">
                  <c:v>2</c:v>
                </c:pt>
              </c:numCache>
            </c:numRef>
          </c:val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ИНЕС="0" и ВНЕ ШКАЛЫ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47</c:v>
                </c:pt>
                <c:pt idx="1">
                  <c:v>38</c:v>
                </c:pt>
                <c:pt idx="2">
                  <c:v>28</c:v>
                </c:pt>
                <c:pt idx="3">
                  <c:v>43</c:v>
                </c:pt>
                <c:pt idx="4">
                  <c:v>44</c:v>
                </c:pt>
                <c:pt idx="5">
                  <c:v>50</c:v>
                </c:pt>
                <c:pt idx="6">
                  <c:v>41</c:v>
                </c:pt>
                <c:pt idx="7">
                  <c:v>41</c:v>
                </c:pt>
                <c:pt idx="8">
                  <c:v>32</c:v>
                </c:pt>
                <c:pt idx="9">
                  <c:v>64</c:v>
                </c:pt>
                <c:pt idx="10">
                  <c:v>36</c:v>
                </c:pt>
                <c:pt idx="11">
                  <c:v>36</c:v>
                </c:pt>
              </c:numCache>
            </c:numRef>
          </c:val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ВСЕГО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-3.2311073101794789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7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47</c:v>
                </c:pt>
                <c:pt idx="1">
                  <c:v>38</c:v>
                </c:pt>
                <c:pt idx="2">
                  <c:v>29</c:v>
                </c:pt>
                <c:pt idx="3">
                  <c:v>46</c:v>
                </c:pt>
                <c:pt idx="4">
                  <c:v>46</c:v>
                </c:pt>
                <c:pt idx="5">
                  <c:v>52</c:v>
                </c:pt>
                <c:pt idx="6">
                  <c:v>42</c:v>
                </c:pt>
                <c:pt idx="7">
                  <c:v>43</c:v>
                </c:pt>
                <c:pt idx="8">
                  <c:v>35</c:v>
                </c:pt>
                <c:pt idx="9">
                  <c:v>66</c:v>
                </c:pt>
                <c:pt idx="10">
                  <c:v>37</c:v>
                </c:pt>
                <c:pt idx="11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axId val="253575168"/>
        <c:axId val="253576344"/>
      </c:barChart>
      <c:catAx>
        <c:axId val="25357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8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98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3576344"/>
        <c:crosses val="autoZero"/>
        <c:auto val="1"/>
        <c:lblAlgn val="ctr"/>
        <c:lblOffset val="100"/>
        <c:noMultiLvlLbl val="0"/>
      </c:catAx>
      <c:valAx>
        <c:axId val="253576344"/>
        <c:scaling>
          <c:orientation val="minMax"/>
          <c:max val="70"/>
        </c:scaling>
        <c:delete val="1"/>
        <c:axPos val="l"/>
        <c:numFmt formatCode="General" sourceLinked="1"/>
        <c:majorTickMark val="out"/>
        <c:minorTickMark val="none"/>
        <c:tickLblPos val="nextTo"/>
        <c:crossAx val="253575168"/>
        <c:crosses val="autoZero"/>
        <c:crossBetween val="between"/>
      </c:valAx>
      <c:spPr>
        <a:noFill/>
        <a:ln w="25354">
          <a:noFill/>
        </a:ln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5" b="1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87765488137512215"/>
          <c:w val="0.99516946498824299"/>
          <c:h val="9.32575780968555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96068430578532E-2"/>
          <c:y val="0.10752781801555381"/>
          <c:w val="0.93066281212218549"/>
          <c:h val="0.408703660243908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E87BD"/>
              </a:solidFill>
              <a:ln w="25322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spPr>
                <a:noFill/>
                <a:ln w="25322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6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 w="25322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6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2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6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АО "Концерн Росэнергоатом"</c:v>
                </c:pt>
                <c:pt idx="1">
                  <c:v>Московский центр</c:v>
                </c:pt>
                <c:pt idx="2">
                  <c:v>Атлантский центр</c:v>
                </c:pt>
                <c:pt idx="3">
                  <c:v>Среднее по миру</c:v>
                </c:pt>
                <c:pt idx="4">
                  <c:v>Токийский центр</c:v>
                </c:pt>
                <c:pt idx="5">
                  <c:v>Парижский центр</c:v>
                </c:pt>
                <c:pt idx="6">
                  <c:v>EDF Energy (Франция)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0.08</c:v>
                </c:pt>
                <c:pt idx="1">
                  <c:v>0.12</c:v>
                </c:pt>
                <c:pt idx="2">
                  <c:v>0.17</c:v>
                </c:pt>
                <c:pt idx="3">
                  <c:v>0.27</c:v>
                </c:pt>
                <c:pt idx="4">
                  <c:v>0.34</c:v>
                </c:pt>
                <c:pt idx="5">
                  <c:v>0.42</c:v>
                </c:pt>
                <c:pt idx="6">
                  <c:v>0.47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53575952"/>
        <c:axId val="253573208"/>
      </c:barChart>
      <c:catAx>
        <c:axId val="253575952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96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9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3573208"/>
        <c:crosses val="autoZero"/>
        <c:auto val="1"/>
        <c:lblAlgn val="ctr"/>
        <c:lblOffset val="100"/>
        <c:noMultiLvlLbl val="0"/>
      </c:catAx>
      <c:valAx>
        <c:axId val="253573208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253575952"/>
        <c:crosses val="autoZero"/>
        <c:crossBetween val="between"/>
      </c:valAx>
      <c:spPr>
        <a:noFill/>
        <a:ln w="2532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Стало</c:v>
                </c:pt>
              </c:strCache>
            </c:strRef>
          </c:tx>
          <c:spPr>
            <a:solidFill>
              <a:schemeClr val="accent4"/>
            </a:solidFill>
            <a:ln w="38100">
              <a:solidFill>
                <a:schemeClr val="accent4"/>
              </a:solidFill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4НВО</c:v>
                </c:pt>
                <c:pt idx="1">
                  <c:v>1КОЛ</c:v>
                </c:pt>
                <c:pt idx="2">
                  <c:v>2КОЛ</c:v>
                </c:pt>
                <c:pt idx="3">
                  <c:v>3СМО</c:v>
                </c:pt>
                <c:pt idx="4">
                  <c:v>3БАЛ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Сокращение</c:v>
                </c:pt>
              </c:strCache>
            </c:strRef>
          </c:tx>
          <c:spPr>
            <a:solidFill>
              <a:schemeClr val="bg1"/>
            </a:solidFill>
            <a:ln w="28575">
              <a:solidFill>
                <a:schemeClr val="accent4"/>
              </a:solidFill>
              <a:prstDash val="sysDot"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4НВО</c:v>
                </c:pt>
                <c:pt idx="1">
                  <c:v>1КОЛ</c:v>
                </c:pt>
                <c:pt idx="2">
                  <c:v>2КОЛ</c:v>
                </c:pt>
                <c:pt idx="3">
                  <c:v>3СМО</c:v>
                </c:pt>
                <c:pt idx="4">
                  <c:v>3БАЛ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4.21</c:v>
                </c:pt>
                <c:pt idx="1">
                  <c:v>0.85000000000000009</c:v>
                </c:pt>
                <c:pt idx="2">
                  <c:v>1.9300000000000002</c:v>
                </c:pt>
                <c:pt idx="3">
                  <c:v>0.3600000000000001</c:v>
                </c:pt>
                <c:pt idx="4">
                  <c:v>1.0899999999999999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5746056"/>
        <c:axId val="225749584"/>
      </c:barChart>
      <c:catAx>
        <c:axId val="225746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749584"/>
        <c:crosses val="autoZero"/>
        <c:auto val="1"/>
        <c:lblAlgn val="ctr"/>
        <c:lblOffset val="100"/>
        <c:noMultiLvlLbl val="0"/>
      </c:catAx>
      <c:valAx>
        <c:axId val="225749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5746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6470151053689334"/>
          <c:y val="0.92720276141711389"/>
          <c:w val="0.46634836741072655"/>
          <c:h val="5.5489547585588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728750252372301E-2"/>
          <c:y val="7.7772344943067465E-2"/>
          <c:w val="0.88359055118110241"/>
          <c:h val="0.911244019493595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сутки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accent3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accent3">
                    <a:lumMod val="50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accent3">
                    <a:lumMod val="50000"/>
                  </a:schemeClr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accent3">
                    <a:lumMod val="50000"/>
                  </a:schemeClr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accent3">
                    <a:lumMod val="50000"/>
                  </a:schemeClr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accent3">
                    <a:lumMod val="50000"/>
                  </a:schemeClr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accent3">
                    <a:lumMod val="50000"/>
                  </a:schemeClr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accent3">
                    <a:lumMod val="50000"/>
                  </a:schemeClr>
                </a:solidFill>
              </a:ln>
              <a:effectLst/>
            </c:spPr>
          </c:dPt>
          <c:cat>
            <c:strRef>
              <c:f>Лист1!$A$2:$A$8</c:f>
              <c:strCache>
                <c:ptCount val="7"/>
                <c:pt idx="0">
                  <c:v>замена генератора</c:v>
                </c:pt>
                <c:pt idx="1">
                  <c:v>модернизация</c:v>
                </c:pt>
                <c:pt idx="2">
                  <c:v>замена 2 ПГ</c:v>
                </c:pt>
                <c:pt idx="3">
                  <c:v>ПСЭ</c:v>
                </c:pt>
                <c:pt idx="4">
                  <c:v>ВРК</c:v>
                </c:pt>
                <c:pt idx="5">
                  <c:v>ВРХ</c:v>
                </c:pt>
                <c:pt idx="6">
                  <c:v>типовые ремонты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90</c:v>
                </c:pt>
                <c:pt idx="1">
                  <c:v>142</c:v>
                </c:pt>
                <c:pt idx="2">
                  <c:v>163</c:v>
                </c:pt>
                <c:pt idx="3">
                  <c:v>259</c:v>
                </c:pt>
                <c:pt idx="4">
                  <c:v>377</c:v>
                </c:pt>
                <c:pt idx="5">
                  <c:v>520</c:v>
                </c:pt>
                <c:pt idx="6">
                  <c:v>920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axId val="250003200"/>
        <c:axId val="250002808"/>
      </c:barChart>
      <c:valAx>
        <c:axId val="250002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0003200"/>
        <c:crosses val="autoZero"/>
        <c:crossBetween val="between"/>
      </c:valAx>
      <c:catAx>
        <c:axId val="2500032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00028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AAA2CF-B155-4D34-A6CC-9878CA4C5EB0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49F2A74F-0638-476B-9BB4-F9EDDA3BB36E}">
      <dgm:prSet phldrT="[Текст]" custT="1"/>
      <dgm:spPr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ru-RU" sz="2400" b="1" i="0" smtClean="0">
              <a:solidFill>
                <a:schemeClr val="accent4"/>
              </a:solidFill>
            </a:rPr>
            <a:t>Реализация программы ПСЭ действующих энергоблоков</a:t>
          </a:r>
          <a:endParaRPr lang="ru-RU" sz="2400" b="1" dirty="0">
            <a:solidFill>
              <a:schemeClr val="accent4"/>
            </a:solidFill>
          </a:endParaRPr>
        </a:p>
      </dgm:t>
    </dgm:pt>
    <dgm:pt modelId="{15E5B81B-DAFD-4FF6-80F9-28BB2D1E583C}" type="parTrans" cxnId="{1EA98829-4857-45A7-8913-E512BD577570}">
      <dgm:prSet/>
      <dgm:spPr/>
      <dgm:t>
        <a:bodyPr/>
        <a:lstStyle/>
        <a:p>
          <a:endParaRPr lang="ru-RU" sz="2400" b="1">
            <a:solidFill>
              <a:schemeClr val="accent4"/>
            </a:solidFill>
          </a:endParaRPr>
        </a:p>
      </dgm:t>
    </dgm:pt>
    <dgm:pt modelId="{9CE07510-EA04-4985-A982-FF1ADABAA27D}" type="sibTrans" cxnId="{1EA98829-4857-45A7-8913-E512BD577570}">
      <dgm:prSet/>
      <dgm:spPr/>
      <dgm:t>
        <a:bodyPr/>
        <a:lstStyle/>
        <a:p>
          <a:endParaRPr lang="ru-RU" sz="2400" b="1">
            <a:solidFill>
              <a:schemeClr val="accent4"/>
            </a:solidFill>
          </a:endParaRPr>
        </a:p>
      </dgm:t>
    </dgm:pt>
    <dgm:pt modelId="{072F96B1-8904-4053-B229-1266790B512C}">
      <dgm:prSet phldrT="[Текст]" custT="1"/>
      <dgm:spPr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ru-RU" sz="2400" b="1" i="0" smtClean="0">
              <a:solidFill>
                <a:schemeClr val="accent4"/>
              </a:solidFill>
            </a:rPr>
            <a:t>Реализация программы обеспечения безопасной и устойчивой работы действующих энергоблоков </a:t>
          </a:r>
          <a:endParaRPr lang="ru-RU" sz="2400" b="1" i="0" dirty="0">
            <a:solidFill>
              <a:schemeClr val="accent4"/>
            </a:solidFill>
          </a:endParaRPr>
        </a:p>
      </dgm:t>
    </dgm:pt>
    <dgm:pt modelId="{352C2434-F2FD-4238-BE61-9667CFEBF326}" type="parTrans" cxnId="{3DF80B2C-58F0-44F0-B037-3898049001F0}">
      <dgm:prSet/>
      <dgm:spPr/>
      <dgm:t>
        <a:bodyPr/>
        <a:lstStyle/>
        <a:p>
          <a:endParaRPr lang="ru-RU" sz="2400" b="1">
            <a:solidFill>
              <a:schemeClr val="accent4"/>
            </a:solidFill>
          </a:endParaRPr>
        </a:p>
      </dgm:t>
    </dgm:pt>
    <dgm:pt modelId="{1776AC2A-E84E-4E21-86DA-3D9579994848}" type="sibTrans" cxnId="{3DF80B2C-58F0-44F0-B037-3898049001F0}">
      <dgm:prSet/>
      <dgm:spPr/>
      <dgm:t>
        <a:bodyPr/>
        <a:lstStyle/>
        <a:p>
          <a:endParaRPr lang="ru-RU" sz="2400" b="1">
            <a:solidFill>
              <a:schemeClr val="accent4"/>
            </a:solidFill>
          </a:endParaRPr>
        </a:p>
      </dgm:t>
    </dgm:pt>
    <dgm:pt modelId="{F8A956D5-A378-4B1D-8B5A-A6C030763ADA}">
      <dgm:prSet phldrT="[Текст]" custT="1"/>
      <dgm:spPr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ru-RU" sz="2400" b="1" i="0" dirty="0" smtClean="0">
              <a:solidFill>
                <a:schemeClr val="accent4"/>
              </a:solidFill>
            </a:rPr>
            <a:t>Ввод в эксплуатацию новых энергоблоков</a:t>
          </a:r>
          <a:endParaRPr lang="ru-RU" sz="2400" b="1" dirty="0">
            <a:solidFill>
              <a:schemeClr val="accent4"/>
            </a:solidFill>
          </a:endParaRPr>
        </a:p>
      </dgm:t>
    </dgm:pt>
    <dgm:pt modelId="{2D068EB0-7559-45ED-9237-120A71095C98}" type="parTrans" cxnId="{4F8F1D5C-51E1-497B-9BC6-68BEE861389C}">
      <dgm:prSet/>
      <dgm:spPr/>
      <dgm:t>
        <a:bodyPr/>
        <a:lstStyle/>
        <a:p>
          <a:endParaRPr lang="ru-RU">
            <a:solidFill>
              <a:schemeClr val="accent4"/>
            </a:solidFill>
          </a:endParaRPr>
        </a:p>
      </dgm:t>
    </dgm:pt>
    <dgm:pt modelId="{FAB64B81-EB85-40D9-AF14-B73394FCD7EA}" type="sibTrans" cxnId="{4F8F1D5C-51E1-497B-9BC6-68BEE861389C}">
      <dgm:prSet/>
      <dgm:spPr/>
      <dgm:t>
        <a:bodyPr/>
        <a:lstStyle/>
        <a:p>
          <a:endParaRPr lang="ru-RU">
            <a:solidFill>
              <a:schemeClr val="accent4"/>
            </a:solidFill>
          </a:endParaRPr>
        </a:p>
      </dgm:t>
    </dgm:pt>
    <dgm:pt modelId="{79A3CF79-FA87-4B73-9756-8031F655EA81}" type="pres">
      <dgm:prSet presAssocID="{DAAAA2CF-B155-4D34-A6CC-9878CA4C5EB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AEDD20-E4CE-49F5-A8A1-11294D818677}" type="pres">
      <dgm:prSet presAssocID="{F8A956D5-A378-4B1D-8B5A-A6C030763ADA}" presName="parentLin" presStyleCnt="0"/>
      <dgm:spPr/>
      <dgm:t>
        <a:bodyPr/>
        <a:lstStyle/>
        <a:p>
          <a:endParaRPr lang="ru-RU"/>
        </a:p>
      </dgm:t>
    </dgm:pt>
    <dgm:pt modelId="{01CC4C9E-B279-4D22-A30F-F9CEC544E465}" type="pres">
      <dgm:prSet presAssocID="{F8A956D5-A378-4B1D-8B5A-A6C030763AD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3FD33CE-0AA9-4175-AC6F-3DCFBC8930FF}" type="pres">
      <dgm:prSet presAssocID="{F8A956D5-A378-4B1D-8B5A-A6C030763ADA}" presName="parentText" presStyleLbl="node1" presStyleIdx="0" presStyleCnt="3" custScaleX="118596" custLinFactNeighborX="230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37AC26-36F3-4BC6-BD0C-AD38676D9E95}" type="pres">
      <dgm:prSet presAssocID="{F8A956D5-A378-4B1D-8B5A-A6C030763ADA}" presName="negativeSpace" presStyleCnt="0"/>
      <dgm:spPr/>
      <dgm:t>
        <a:bodyPr/>
        <a:lstStyle/>
        <a:p>
          <a:endParaRPr lang="ru-RU"/>
        </a:p>
      </dgm:t>
    </dgm:pt>
    <dgm:pt modelId="{3FCFFCFE-97D8-4FAE-986D-701D9A1734A4}" type="pres">
      <dgm:prSet presAssocID="{F8A956D5-A378-4B1D-8B5A-A6C030763AD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1B118-2798-4048-A77F-DF0799673956}" type="pres">
      <dgm:prSet presAssocID="{FAB64B81-EB85-40D9-AF14-B73394FCD7EA}" presName="spaceBetweenRectangles" presStyleCnt="0"/>
      <dgm:spPr/>
      <dgm:t>
        <a:bodyPr/>
        <a:lstStyle/>
        <a:p>
          <a:endParaRPr lang="ru-RU"/>
        </a:p>
      </dgm:t>
    </dgm:pt>
    <dgm:pt modelId="{FC11E83B-D7D3-4C68-A3E1-1EEDFBFC9512}" type="pres">
      <dgm:prSet presAssocID="{49F2A74F-0638-476B-9BB4-F9EDDA3BB36E}" presName="parentLin" presStyleCnt="0"/>
      <dgm:spPr/>
      <dgm:t>
        <a:bodyPr/>
        <a:lstStyle/>
        <a:p>
          <a:endParaRPr lang="ru-RU"/>
        </a:p>
      </dgm:t>
    </dgm:pt>
    <dgm:pt modelId="{8BC093E0-59A7-4D07-94B1-BF3A9145A3DD}" type="pres">
      <dgm:prSet presAssocID="{49F2A74F-0638-476B-9BB4-F9EDDA3BB36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1776146-0777-4336-AED5-7DB731FA5436}" type="pres">
      <dgm:prSet presAssocID="{49F2A74F-0638-476B-9BB4-F9EDDA3BB36E}" presName="parentText" presStyleLbl="node1" presStyleIdx="1" presStyleCnt="3" custScaleX="118986" custLinFactNeighborX="16796" custLinFactNeighborY="110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F01B37-C914-49C7-BEF3-CE05F451505E}" type="pres">
      <dgm:prSet presAssocID="{49F2A74F-0638-476B-9BB4-F9EDDA3BB36E}" presName="negativeSpace" presStyleCnt="0"/>
      <dgm:spPr/>
      <dgm:t>
        <a:bodyPr/>
        <a:lstStyle/>
        <a:p>
          <a:endParaRPr lang="ru-RU"/>
        </a:p>
      </dgm:t>
    </dgm:pt>
    <dgm:pt modelId="{F9BC6B79-7BD9-435A-83F6-4A67D85FDB8C}" type="pres">
      <dgm:prSet presAssocID="{49F2A74F-0638-476B-9BB4-F9EDDA3BB36E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19BB4-2767-444C-873F-77B245F225E3}" type="pres">
      <dgm:prSet presAssocID="{9CE07510-EA04-4985-A982-FF1ADABAA27D}" presName="spaceBetweenRectangles" presStyleCnt="0"/>
      <dgm:spPr/>
      <dgm:t>
        <a:bodyPr/>
        <a:lstStyle/>
        <a:p>
          <a:endParaRPr lang="ru-RU"/>
        </a:p>
      </dgm:t>
    </dgm:pt>
    <dgm:pt modelId="{783E7AC6-5DBB-4309-B514-FB9F83971021}" type="pres">
      <dgm:prSet presAssocID="{072F96B1-8904-4053-B229-1266790B512C}" presName="parentLin" presStyleCnt="0"/>
      <dgm:spPr/>
      <dgm:t>
        <a:bodyPr/>
        <a:lstStyle/>
        <a:p>
          <a:endParaRPr lang="ru-RU"/>
        </a:p>
      </dgm:t>
    </dgm:pt>
    <dgm:pt modelId="{C8466EAB-3FA8-46B7-8DB1-4C43F03E2DFE}" type="pres">
      <dgm:prSet presAssocID="{072F96B1-8904-4053-B229-1266790B512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EDA0C59-33C5-4E7E-84BB-A13314E11B76}" type="pres">
      <dgm:prSet presAssocID="{072F96B1-8904-4053-B229-1266790B512C}" presName="parentText" presStyleLbl="node1" presStyleIdx="2" presStyleCnt="3" custScaleX="1213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4B1BA-39E8-43B7-B92C-BA7AB058380D}" type="pres">
      <dgm:prSet presAssocID="{072F96B1-8904-4053-B229-1266790B512C}" presName="negativeSpace" presStyleCnt="0"/>
      <dgm:spPr/>
      <dgm:t>
        <a:bodyPr/>
        <a:lstStyle/>
        <a:p>
          <a:endParaRPr lang="ru-RU"/>
        </a:p>
      </dgm:t>
    </dgm:pt>
    <dgm:pt modelId="{51D41A7B-0996-4FE3-88A6-DA6F1E0FDB1D}" type="pres">
      <dgm:prSet presAssocID="{072F96B1-8904-4053-B229-1266790B512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F80B2C-58F0-44F0-B037-3898049001F0}" srcId="{DAAAA2CF-B155-4D34-A6CC-9878CA4C5EB0}" destId="{072F96B1-8904-4053-B229-1266790B512C}" srcOrd="2" destOrd="0" parTransId="{352C2434-F2FD-4238-BE61-9667CFEBF326}" sibTransId="{1776AC2A-E84E-4E21-86DA-3D9579994848}"/>
    <dgm:cxn modelId="{0DCD8623-F9C3-4B83-9D81-EF24B291360A}" type="presOf" srcId="{49F2A74F-0638-476B-9BB4-F9EDDA3BB36E}" destId="{8BC093E0-59A7-4D07-94B1-BF3A9145A3DD}" srcOrd="0" destOrd="0" presId="urn:microsoft.com/office/officeart/2005/8/layout/list1"/>
    <dgm:cxn modelId="{F2B096D6-9123-43B9-AE29-0AF67055CC51}" type="presOf" srcId="{072F96B1-8904-4053-B229-1266790B512C}" destId="{C8466EAB-3FA8-46B7-8DB1-4C43F03E2DFE}" srcOrd="0" destOrd="0" presId="urn:microsoft.com/office/officeart/2005/8/layout/list1"/>
    <dgm:cxn modelId="{4F8F1D5C-51E1-497B-9BC6-68BEE861389C}" srcId="{DAAAA2CF-B155-4D34-A6CC-9878CA4C5EB0}" destId="{F8A956D5-A378-4B1D-8B5A-A6C030763ADA}" srcOrd="0" destOrd="0" parTransId="{2D068EB0-7559-45ED-9237-120A71095C98}" sibTransId="{FAB64B81-EB85-40D9-AF14-B73394FCD7EA}"/>
    <dgm:cxn modelId="{802791BD-68A6-4426-86AB-E6B92297039B}" type="presOf" srcId="{DAAAA2CF-B155-4D34-A6CC-9878CA4C5EB0}" destId="{79A3CF79-FA87-4B73-9756-8031F655EA81}" srcOrd="0" destOrd="0" presId="urn:microsoft.com/office/officeart/2005/8/layout/list1"/>
    <dgm:cxn modelId="{4B216D94-0815-4019-9831-BC9B26FC4985}" type="presOf" srcId="{F8A956D5-A378-4B1D-8B5A-A6C030763ADA}" destId="{83FD33CE-0AA9-4175-AC6F-3DCFBC8930FF}" srcOrd="1" destOrd="0" presId="urn:microsoft.com/office/officeart/2005/8/layout/list1"/>
    <dgm:cxn modelId="{AD39DFCE-A390-46FF-AABA-B7B8170AA762}" type="presOf" srcId="{072F96B1-8904-4053-B229-1266790B512C}" destId="{0EDA0C59-33C5-4E7E-84BB-A13314E11B76}" srcOrd="1" destOrd="0" presId="urn:microsoft.com/office/officeart/2005/8/layout/list1"/>
    <dgm:cxn modelId="{F4657358-FAB1-4166-A714-FFE789470EDE}" type="presOf" srcId="{49F2A74F-0638-476B-9BB4-F9EDDA3BB36E}" destId="{71776146-0777-4336-AED5-7DB731FA5436}" srcOrd="1" destOrd="0" presId="urn:microsoft.com/office/officeart/2005/8/layout/list1"/>
    <dgm:cxn modelId="{BFB44FDE-A7B3-46E0-863C-8E1936EA9616}" type="presOf" srcId="{F8A956D5-A378-4B1D-8B5A-A6C030763ADA}" destId="{01CC4C9E-B279-4D22-A30F-F9CEC544E465}" srcOrd="0" destOrd="0" presId="urn:microsoft.com/office/officeart/2005/8/layout/list1"/>
    <dgm:cxn modelId="{1EA98829-4857-45A7-8913-E512BD577570}" srcId="{DAAAA2CF-B155-4D34-A6CC-9878CA4C5EB0}" destId="{49F2A74F-0638-476B-9BB4-F9EDDA3BB36E}" srcOrd="1" destOrd="0" parTransId="{15E5B81B-DAFD-4FF6-80F9-28BB2D1E583C}" sibTransId="{9CE07510-EA04-4985-A982-FF1ADABAA27D}"/>
    <dgm:cxn modelId="{19763D7C-E332-46FA-A78E-1514B1E307C3}" type="presParOf" srcId="{79A3CF79-FA87-4B73-9756-8031F655EA81}" destId="{63AEDD20-E4CE-49F5-A8A1-11294D818677}" srcOrd="0" destOrd="0" presId="urn:microsoft.com/office/officeart/2005/8/layout/list1"/>
    <dgm:cxn modelId="{95811848-2F63-4434-964A-4407738FA999}" type="presParOf" srcId="{63AEDD20-E4CE-49F5-A8A1-11294D818677}" destId="{01CC4C9E-B279-4D22-A30F-F9CEC544E465}" srcOrd="0" destOrd="0" presId="urn:microsoft.com/office/officeart/2005/8/layout/list1"/>
    <dgm:cxn modelId="{2B05DA44-D6BA-4394-A90C-A2D69E384D71}" type="presParOf" srcId="{63AEDD20-E4CE-49F5-A8A1-11294D818677}" destId="{83FD33CE-0AA9-4175-AC6F-3DCFBC8930FF}" srcOrd="1" destOrd="0" presId="urn:microsoft.com/office/officeart/2005/8/layout/list1"/>
    <dgm:cxn modelId="{837A63E7-3957-48E4-8CCE-1ECB7E9C8566}" type="presParOf" srcId="{79A3CF79-FA87-4B73-9756-8031F655EA81}" destId="{7037AC26-36F3-4BC6-BD0C-AD38676D9E95}" srcOrd="1" destOrd="0" presId="urn:microsoft.com/office/officeart/2005/8/layout/list1"/>
    <dgm:cxn modelId="{95AC4760-F618-49D0-8EDF-F7E0A2DC135A}" type="presParOf" srcId="{79A3CF79-FA87-4B73-9756-8031F655EA81}" destId="{3FCFFCFE-97D8-4FAE-986D-701D9A1734A4}" srcOrd="2" destOrd="0" presId="urn:microsoft.com/office/officeart/2005/8/layout/list1"/>
    <dgm:cxn modelId="{ADD256D0-78AF-4DA2-A398-423C495FE409}" type="presParOf" srcId="{79A3CF79-FA87-4B73-9756-8031F655EA81}" destId="{EC41B118-2798-4048-A77F-DF0799673956}" srcOrd="3" destOrd="0" presId="urn:microsoft.com/office/officeart/2005/8/layout/list1"/>
    <dgm:cxn modelId="{E78EF204-93E8-4C0D-9EB2-8AAEB8563141}" type="presParOf" srcId="{79A3CF79-FA87-4B73-9756-8031F655EA81}" destId="{FC11E83B-D7D3-4C68-A3E1-1EEDFBFC9512}" srcOrd="4" destOrd="0" presId="urn:microsoft.com/office/officeart/2005/8/layout/list1"/>
    <dgm:cxn modelId="{593A0C74-0FCE-412E-98A6-B6F1DF0DB430}" type="presParOf" srcId="{FC11E83B-D7D3-4C68-A3E1-1EEDFBFC9512}" destId="{8BC093E0-59A7-4D07-94B1-BF3A9145A3DD}" srcOrd="0" destOrd="0" presId="urn:microsoft.com/office/officeart/2005/8/layout/list1"/>
    <dgm:cxn modelId="{AE4E150A-F3E7-4B1E-929C-36ED04904452}" type="presParOf" srcId="{FC11E83B-D7D3-4C68-A3E1-1EEDFBFC9512}" destId="{71776146-0777-4336-AED5-7DB731FA5436}" srcOrd="1" destOrd="0" presId="urn:microsoft.com/office/officeart/2005/8/layout/list1"/>
    <dgm:cxn modelId="{ECCB27ED-695D-46D6-8148-60EEE5D6D677}" type="presParOf" srcId="{79A3CF79-FA87-4B73-9756-8031F655EA81}" destId="{ECF01B37-C914-49C7-BEF3-CE05F451505E}" srcOrd="5" destOrd="0" presId="urn:microsoft.com/office/officeart/2005/8/layout/list1"/>
    <dgm:cxn modelId="{E21A61D6-5BF0-40F3-8459-081DFBBCB544}" type="presParOf" srcId="{79A3CF79-FA87-4B73-9756-8031F655EA81}" destId="{F9BC6B79-7BD9-435A-83F6-4A67D85FDB8C}" srcOrd="6" destOrd="0" presId="urn:microsoft.com/office/officeart/2005/8/layout/list1"/>
    <dgm:cxn modelId="{00AD37C4-984D-4217-87BB-8D941F590C55}" type="presParOf" srcId="{79A3CF79-FA87-4B73-9756-8031F655EA81}" destId="{CF619BB4-2767-444C-873F-77B245F225E3}" srcOrd="7" destOrd="0" presId="urn:microsoft.com/office/officeart/2005/8/layout/list1"/>
    <dgm:cxn modelId="{8D9ACA65-4003-4923-940E-ECB7140FE7B9}" type="presParOf" srcId="{79A3CF79-FA87-4B73-9756-8031F655EA81}" destId="{783E7AC6-5DBB-4309-B514-FB9F83971021}" srcOrd="8" destOrd="0" presId="urn:microsoft.com/office/officeart/2005/8/layout/list1"/>
    <dgm:cxn modelId="{EFAF35E9-1B9C-4262-B2D3-9DED5EA0A0F5}" type="presParOf" srcId="{783E7AC6-5DBB-4309-B514-FB9F83971021}" destId="{C8466EAB-3FA8-46B7-8DB1-4C43F03E2DFE}" srcOrd="0" destOrd="0" presId="urn:microsoft.com/office/officeart/2005/8/layout/list1"/>
    <dgm:cxn modelId="{060FF754-C2CC-423D-82D6-A9381A78E646}" type="presParOf" srcId="{783E7AC6-5DBB-4309-B514-FB9F83971021}" destId="{0EDA0C59-33C5-4E7E-84BB-A13314E11B76}" srcOrd="1" destOrd="0" presId="urn:microsoft.com/office/officeart/2005/8/layout/list1"/>
    <dgm:cxn modelId="{B9CC0947-87E1-4E03-9310-36E101D5C1E5}" type="presParOf" srcId="{79A3CF79-FA87-4B73-9756-8031F655EA81}" destId="{3124B1BA-39E8-43B7-B92C-BA7AB058380D}" srcOrd="9" destOrd="0" presId="urn:microsoft.com/office/officeart/2005/8/layout/list1"/>
    <dgm:cxn modelId="{657A30B8-1DD5-4118-8451-57E10A769BD1}" type="presParOf" srcId="{79A3CF79-FA87-4B73-9756-8031F655EA81}" destId="{51D41A7B-0996-4FE3-88A6-DA6F1E0FDB1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D2E4FC-E7E5-4CC4-BA0B-42BC559A1EE0}" type="doc">
      <dgm:prSet loTypeId="urn:microsoft.com/office/officeart/2008/layout/LinedList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DE947377-F5AD-42F7-8480-C0EE16325FAC}">
      <dgm:prSet phldrT="[Текст]"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1600" b="0" dirty="0" smtClean="0"/>
            <a:t>Программы замены электротехнического оборудования (</a:t>
          </a:r>
          <a:r>
            <a:rPr lang="ru-RU" sz="1600" b="0" dirty="0" smtClean="0"/>
            <a:t>10 </a:t>
          </a:r>
          <a:r>
            <a:rPr lang="ru-RU" sz="1600" b="0" dirty="0" smtClean="0"/>
            <a:t>Программ), </a:t>
          </a:r>
          <a:br>
            <a:rPr lang="ru-RU" sz="1600" b="0" dirty="0" smtClean="0"/>
          </a:br>
          <a:r>
            <a:rPr lang="ru-RU" sz="1600" b="0" dirty="0" smtClean="0"/>
            <a:t>период реализации 2010 - 2025 гг.</a:t>
          </a:r>
        </a:p>
        <a:p>
          <a:pPr algn="l">
            <a:lnSpc>
              <a:spcPct val="100000"/>
            </a:lnSpc>
          </a:pPr>
          <a:r>
            <a:rPr lang="ru-RU" sz="1600" b="1" dirty="0" smtClean="0">
              <a:solidFill>
                <a:schemeClr val="accent4"/>
              </a:solidFill>
            </a:rPr>
            <a:t>Все АЭС</a:t>
          </a:r>
          <a:endParaRPr lang="ru-RU" sz="1600" b="1" dirty="0">
            <a:solidFill>
              <a:schemeClr val="accent4"/>
            </a:solidFill>
          </a:endParaRPr>
        </a:p>
      </dgm:t>
    </dgm:pt>
    <dgm:pt modelId="{B0D2D25D-A6B9-4338-8ED2-0AE857083CEA}" type="parTrans" cxnId="{5EDAF34C-63AF-4574-B161-F59059BC4A8D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1600" b="0">
            <a:solidFill>
              <a:schemeClr val="accent6"/>
            </a:solidFill>
          </a:endParaRPr>
        </a:p>
      </dgm:t>
    </dgm:pt>
    <dgm:pt modelId="{9860E73E-B537-405E-8510-92AAC4461F94}" type="sibTrans" cxnId="{5EDAF34C-63AF-4574-B161-F59059BC4A8D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1600" b="0">
            <a:solidFill>
              <a:schemeClr val="accent6"/>
            </a:solidFill>
          </a:endParaRPr>
        </a:p>
      </dgm:t>
    </dgm:pt>
    <dgm:pt modelId="{869E1C45-09C9-4FDB-B7B5-E54F84BC94C3}">
      <dgm:prSet phldrT="[Текст]"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1600" b="0" dirty="0" smtClean="0"/>
            <a:t>Отраслевой план мероприятий по поддержанию и повышению безопасной эксплуатации гидротехнических сооружений и градирен на период с 2018 по 2022 год                                            (градирни, </a:t>
          </a:r>
          <a:r>
            <a:rPr lang="ru-RU" sz="1600" b="0" dirty="0" err="1" smtClean="0"/>
            <a:t>водоуловители</a:t>
          </a:r>
          <a:r>
            <a:rPr lang="ru-RU" sz="1600" b="0" dirty="0" smtClean="0"/>
            <a:t> градирен, каналы, </a:t>
          </a:r>
          <a:r>
            <a:rPr lang="ru-RU" sz="1600" b="0" dirty="0" err="1" smtClean="0"/>
            <a:t>циркводоводы</a:t>
          </a:r>
          <a:r>
            <a:rPr lang="ru-RU" sz="1600" b="0" dirty="0" smtClean="0"/>
            <a:t>, пруды-охладители, </a:t>
          </a:r>
          <a:r>
            <a:rPr lang="ru-RU" sz="1600" b="0" dirty="0" err="1" smtClean="0"/>
            <a:t>берегоукрепление</a:t>
          </a:r>
          <a:r>
            <a:rPr lang="ru-RU" sz="1600" b="0" dirty="0" smtClean="0"/>
            <a:t>) </a:t>
          </a:r>
          <a:r>
            <a:rPr lang="ru-RU" sz="1600" b="1" dirty="0" smtClean="0">
              <a:solidFill>
                <a:schemeClr val="accent4"/>
              </a:solidFill>
            </a:rPr>
            <a:t>БЕЛАЭС, КЛНАЭС, НВОАЭС, РСТАЭС</a:t>
          </a:r>
          <a:endParaRPr lang="ru-RU" sz="1600" b="1" dirty="0">
            <a:solidFill>
              <a:schemeClr val="accent4"/>
            </a:solidFill>
          </a:endParaRPr>
        </a:p>
      </dgm:t>
    </dgm:pt>
    <dgm:pt modelId="{47581F03-23CB-4BFE-A35B-5E71B8C0BED2}" type="parTrans" cxnId="{C73B2FD6-6FC4-4561-A7EA-AF42C0960C5D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1600" b="0">
            <a:solidFill>
              <a:schemeClr val="accent6"/>
            </a:solidFill>
          </a:endParaRPr>
        </a:p>
      </dgm:t>
    </dgm:pt>
    <dgm:pt modelId="{B4705AC0-C606-42D7-86B9-B72C23F88967}" type="sibTrans" cxnId="{C73B2FD6-6FC4-4561-A7EA-AF42C0960C5D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1600" b="0">
            <a:solidFill>
              <a:schemeClr val="accent6"/>
            </a:solidFill>
          </a:endParaRPr>
        </a:p>
      </dgm:t>
    </dgm:pt>
    <dgm:pt modelId="{DBC0FEBA-2662-449E-B4F9-AB361FBCE8CB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1600" b="0" dirty="0" smtClean="0"/>
            <a:t>Мероприятия по повышению надежности и эффективности тепломеханического оборудования атомных станций, период реализации 2018 - 2025 гг.</a:t>
          </a:r>
          <a:br>
            <a:rPr lang="ru-RU" sz="1600" b="0" dirty="0" smtClean="0"/>
          </a:br>
          <a:r>
            <a:rPr lang="ru-RU" sz="1600" b="1" dirty="0" smtClean="0">
              <a:solidFill>
                <a:schemeClr val="accent4"/>
              </a:solidFill>
            </a:rPr>
            <a:t>Все АЭС</a:t>
          </a:r>
          <a:endParaRPr lang="ru-RU" sz="1600" b="0" dirty="0"/>
        </a:p>
      </dgm:t>
    </dgm:pt>
    <dgm:pt modelId="{36996B1B-7FE3-4ED1-9A0B-FE78D8272F15}" type="parTrans" cxnId="{625C65E2-1503-49F9-A65D-60E8178EA556}">
      <dgm:prSet/>
      <dgm:spPr/>
      <dgm:t>
        <a:bodyPr/>
        <a:lstStyle/>
        <a:p>
          <a:endParaRPr lang="ru-RU" sz="1600"/>
        </a:p>
      </dgm:t>
    </dgm:pt>
    <dgm:pt modelId="{25B790A9-7E4D-4739-924D-0BDFCFBAFD5B}" type="sibTrans" cxnId="{625C65E2-1503-49F9-A65D-60E8178EA556}">
      <dgm:prSet/>
      <dgm:spPr/>
      <dgm:t>
        <a:bodyPr/>
        <a:lstStyle/>
        <a:p>
          <a:endParaRPr lang="ru-RU" sz="1600"/>
        </a:p>
      </dgm:t>
    </dgm:pt>
    <dgm:pt modelId="{1587302D-63CE-41B3-B96D-CBCC82A7A0B6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1600" b="0" dirty="0" smtClean="0"/>
            <a:t>Актуализированные мероприятия для снижения последствий </a:t>
          </a:r>
          <a:r>
            <a:rPr lang="ru-RU" sz="1600" b="0" dirty="0" err="1" smtClean="0"/>
            <a:t>запроектных</a:t>
          </a:r>
          <a:r>
            <a:rPr lang="ru-RU" sz="1600" b="0" dirty="0" smtClean="0"/>
            <a:t> аварий на АЭС, период реализации 2012 – 2021 гг. </a:t>
          </a:r>
          <a:br>
            <a:rPr lang="ru-RU" sz="1600" b="0" dirty="0" smtClean="0"/>
          </a:br>
          <a:r>
            <a:rPr lang="ru-RU" sz="1600" b="0" dirty="0" smtClean="0">
              <a:solidFill>
                <a:schemeClr val="tx1"/>
              </a:solidFill>
            </a:rPr>
            <a:t>(аварийный КИП</a:t>
          </a:r>
          <a:r>
            <a:rPr lang="ru-RU" sz="1600" b="1" dirty="0" smtClean="0">
              <a:solidFill>
                <a:schemeClr val="accent4"/>
              </a:solidFill>
            </a:rPr>
            <a:t> для АЭС с ВВЭР, </a:t>
          </a:r>
          <a:r>
            <a:rPr lang="ru-RU" sz="1600" b="0" dirty="0" smtClean="0">
              <a:solidFill>
                <a:schemeClr val="tx1"/>
              </a:solidFill>
            </a:rPr>
            <a:t>аварийный </a:t>
          </a:r>
          <a:r>
            <a:rPr lang="ru-RU" sz="1600" b="0" dirty="0" err="1" smtClean="0">
              <a:solidFill>
                <a:schemeClr val="tx1"/>
              </a:solidFill>
            </a:rPr>
            <a:t>пробоотбор</a:t>
          </a:r>
          <a:r>
            <a:rPr lang="ru-RU" sz="1600" b="1" dirty="0" smtClean="0">
              <a:solidFill>
                <a:schemeClr val="accent4"/>
              </a:solidFill>
            </a:rPr>
            <a:t> для АЭС с ВВЭР кроме КОЛАЭС)</a:t>
          </a:r>
          <a:endParaRPr lang="ru-RU" sz="1600" b="1" dirty="0">
            <a:solidFill>
              <a:schemeClr val="accent4"/>
            </a:solidFill>
          </a:endParaRPr>
        </a:p>
      </dgm:t>
    </dgm:pt>
    <dgm:pt modelId="{DC1CCDA6-D00E-49A6-8B66-F32AE19F8B40}" type="parTrans" cxnId="{16920E2F-214C-4FF0-BEA1-E482549590D0}">
      <dgm:prSet/>
      <dgm:spPr/>
      <dgm:t>
        <a:bodyPr/>
        <a:lstStyle/>
        <a:p>
          <a:endParaRPr lang="ru-RU" sz="1600"/>
        </a:p>
      </dgm:t>
    </dgm:pt>
    <dgm:pt modelId="{366CC14F-C43B-402C-AEBA-97515DD25EEB}" type="sibTrans" cxnId="{16920E2F-214C-4FF0-BEA1-E482549590D0}">
      <dgm:prSet/>
      <dgm:spPr/>
      <dgm:t>
        <a:bodyPr/>
        <a:lstStyle/>
        <a:p>
          <a:endParaRPr lang="ru-RU" sz="1600"/>
        </a:p>
      </dgm:t>
    </dgm:pt>
    <dgm:pt modelId="{C007A1E0-C9D2-4404-8175-E3388035E808}">
      <dgm:prSet phldrT="[Текст]"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1600" dirty="0" smtClean="0"/>
            <a:t>Программа работ по модернизации систем радиационного контроля АЭС, период реализации 2018-2020 гг.</a:t>
          </a:r>
        </a:p>
        <a:p>
          <a:pPr algn="l">
            <a:lnSpc>
              <a:spcPct val="100000"/>
            </a:lnSpc>
          </a:pPr>
          <a:r>
            <a:rPr lang="ru-RU" sz="1600" dirty="0" smtClean="0"/>
            <a:t>Комплексный план реализации экологической политики, период реализации 2019-2021 гг.</a:t>
          </a:r>
        </a:p>
        <a:p>
          <a:pPr algn="l">
            <a:lnSpc>
              <a:spcPct val="100000"/>
            </a:lnSpc>
          </a:pPr>
          <a:r>
            <a:rPr lang="ru-RU" sz="1600" b="1" dirty="0" smtClean="0">
              <a:solidFill>
                <a:schemeClr val="accent4"/>
              </a:solidFill>
            </a:rPr>
            <a:t>Все АЭС </a:t>
          </a:r>
          <a:endParaRPr lang="ru-RU" sz="1600" b="0" dirty="0"/>
        </a:p>
      </dgm:t>
    </dgm:pt>
    <dgm:pt modelId="{093041E4-BE0B-45DD-980C-40D86AB8DF63}" type="parTrans" cxnId="{7F40DE0B-7771-400C-BCF7-D126AAC848D8}">
      <dgm:prSet/>
      <dgm:spPr/>
      <dgm:t>
        <a:bodyPr/>
        <a:lstStyle/>
        <a:p>
          <a:endParaRPr lang="ru-RU" sz="1600"/>
        </a:p>
      </dgm:t>
    </dgm:pt>
    <dgm:pt modelId="{8957F16B-1602-4F7B-9658-E42CD653087E}" type="sibTrans" cxnId="{7F40DE0B-7771-400C-BCF7-D126AAC848D8}">
      <dgm:prSet/>
      <dgm:spPr/>
      <dgm:t>
        <a:bodyPr/>
        <a:lstStyle/>
        <a:p>
          <a:endParaRPr lang="ru-RU" sz="1600"/>
        </a:p>
      </dgm:t>
    </dgm:pt>
    <dgm:pt modelId="{BD276C63-A987-4F48-A1C4-5BF6DFAC421C}">
      <dgm:prSet phldrT="[Текст]"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1600" b="0" dirty="0" smtClean="0"/>
            <a:t>Сводная программа энергосбережения и повышения энергетической эффективности, период реализации 2017 – 2021 гг.</a:t>
          </a:r>
          <a:endParaRPr lang="ru-RU" sz="1600" b="0" dirty="0"/>
        </a:p>
      </dgm:t>
    </dgm:pt>
    <dgm:pt modelId="{51FDD898-896C-49DF-903A-E6046894C4D7}" type="parTrans" cxnId="{0E84CE42-5F1E-4525-B50F-8BE8D2353D34}">
      <dgm:prSet/>
      <dgm:spPr/>
      <dgm:t>
        <a:bodyPr/>
        <a:lstStyle/>
        <a:p>
          <a:endParaRPr lang="ru-RU" sz="1600"/>
        </a:p>
      </dgm:t>
    </dgm:pt>
    <dgm:pt modelId="{E1DDE50D-5785-49C4-97D0-5332FD23FB18}" type="sibTrans" cxnId="{0E84CE42-5F1E-4525-B50F-8BE8D2353D34}">
      <dgm:prSet/>
      <dgm:spPr/>
      <dgm:t>
        <a:bodyPr/>
        <a:lstStyle/>
        <a:p>
          <a:endParaRPr lang="ru-RU" sz="1600"/>
        </a:p>
      </dgm:t>
    </dgm:pt>
    <dgm:pt modelId="{3402B0DE-0737-49AB-9225-D550307EA8AA}" type="pres">
      <dgm:prSet presAssocID="{A7D2E4FC-E7E5-4CC4-BA0B-42BC559A1EE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51FCA04-A2BA-4836-86A7-FFA98F536053}" type="pres">
      <dgm:prSet presAssocID="{DE947377-F5AD-42F7-8480-C0EE16325FAC}" presName="thickLine" presStyleLbl="alignNode1" presStyleIdx="0" presStyleCnt="6"/>
      <dgm:spPr/>
      <dgm:t>
        <a:bodyPr/>
        <a:lstStyle/>
        <a:p>
          <a:endParaRPr lang="ru-RU"/>
        </a:p>
      </dgm:t>
    </dgm:pt>
    <dgm:pt modelId="{D023EF72-7A8F-42AE-B649-D3B9815F532A}" type="pres">
      <dgm:prSet presAssocID="{DE947377-F5AD-42F7-8480-C0EE16325FAC}" presName="horz1" presStyleCnt="0"/>
      <dgm:spPr/>
      <dgm:t>
        <a:bodyPr/>
        <a:lstStyle/>
        <a:p>
          <a:endParaRPr lang="ru-RU"/>
        </a:p>
      </dgm:t>
    </dgm:pt>
    <dgm:pt modelId="{9D810409-CC82-4CCA-8DB0-AB7FD5DC307C}" type="pres">
      <dgm:prSet presAssocID="{DE947377-F5AD-42F7-8480-C0EE16325FAC}" presName="tx1" presStyleLbl="revTx" presStyleIdx="0" presStyleCnt="6"/>
      <dgm:spPr/>
      <dgm:t>
        <a:bodyPr/>
        <a:lstStyle/>
        <a:p>
          <a:endParaRPr lang="ru-RU"/>
        </a:p>
      </dgm:t>
    </dgm:pt>
    <dgm:pt modelId="{4022A98A-FF1F-4C20-939F-785DAFA2160F}" type="pres">
      <dgm:prSet presAssocID="{DE947377-F5AD-42F7-8480-C0EE16325FAC}" presName="vert1" presStyleCnt="0"/>
      <dgm:spPr/>
      <dgm:t>
        <a:bodyPr/>
        <a:lstStyle/>
        <a:p>
          <a:endParaRPr lang="ru-RU"/>
        </a:p>
      </dgm:t>
    </dgm:pt>
    <dgm:pt modelId="{5B7D7B53-1897-47C2-8B1B-BE751FD8BAF1}" type="pres">
      <dgm:prSet presAssocID="{DBC0FEBA-2662-449E-B4F9-AB361FBCE8CB}" presName="thickLine" presStyleLbl="alignNode1" presStyleIdx="1" presStyleCnt="6"/>
      <dgm:spPr>
        <a:ln w="28575">
          <a:solidFill>
            <a:schemeClr val="accent3"/>
          </a:solidFill>
        </a:ln>
      </dgm:spPr>
      <dgm:t>
        <a:bodyPr/>
        <a:lstStyle/>
        <a:p>
          <a:endParaRPr lang="ru-RU"/>
        </a:p>
      </dgm:t>
    </dgm:pt>
    <dgm:pt modelId="{F60F8D69-66F0-4D56-A212-D2D4B3E5DBDE}" type="pres">
      <dgm:prSet presAssocID="{DBC0FEBA-2662-449E-B4F9-AB361FBCE8CB}" presName="horz1" presStyleCnt="0"/>
      <dgm:spPr/>
      <dgm:t>
        <a:bodyPr/>
        <a:lstStyle/>
        <a:p>
          <a:endParaRPr lang="ru-RU"/>
        </a:p>
      </dgm:t>
    </dgm:pt>
    <dgm:pt modelId="{1FF81A28-BF6A-469B-9C0B-59E24822C893}" type="pres">
      <dgm:prSet presAssocID="{DBC0FEBA-2662-449E-B4F9-AB361FBCE8CB}" presName="tx1" presStyleLbl="revTx" presStyleIdx="1" presStyleCnt="6"/>
      <dgm:spPr/>
      <dgm:t>
        <a:bodyPr/>
        <a:lstStyle/>
        <a:p>
          <a:endParaRPr lang="ru-RU"/>
        </a:p>
      </dgm:t>
    </dgm:pt>
    <dgm:pt modelId="{A9EC8DD4-A149-4C85-9AC3-76FDDCF04847}" type="pres">
      <dgm:prSet presAssocID="{DBC0FEBA-2662-449E-B4F9-AB361FBCE8CB}" presName="vert1" presStyleCnt="0"/>
      <dgm:spPr/>
      <dgm:t>
        <a:bodyPr/>
        <a:lstStyle/>
        <a:p>
          <a:endParaRPr lang="ru-RU"/>
        </a:p>
      </dgm:t>
    </dgm:pt>
    <dgm:pt modelId="{3A9943DF-4385-4779-A35A-1CE52A822F15}" type="pres">
      <dgm:prSet presAssocID="{1587302D-63CE-41B3-B96D-CBCC82A7A0B6}" presName="thickLine" presStyleLbl="alignNode1" presStyleIdx="2" presStyleCnt="6"/>
      <dgm:spPr>
        <a:ln w="28575">
          <a:solidFill>
            <a:schemeClr val="accent3"/>
          </a:solidFill>
        </a:ln>
      </dgm:spPr>
      <dgm:t>
        <a:bodyPr/>
        <a:lstStyle/>
        <a:p>
          <a:endParaRPr lang="ru-RU"/>
        </a:p>
      </dgm:t>
    </dgm:pt>
    <dgm:pt modelId="{CB060DD7-2960-4737-89DA-E4412F88F1D8}" type="pres">
      <dgm:prSet presAssocID="{1587302D-63CE-41B3-B96D-CBCC82A7A0B6}" presName="horz1" presStyleCnt="0"/>
      <dgm:spPr/>
      <dgm:t>
        <a:bodyPr/>
        <a:lstStyle/>
        <a:p>
          <a:endParaRPr lang="ru-RU"/>
        </a:p>
      </dgm:t>
    </dgm:pt>
    <dgm:pt modelId="{E28C57E2-B4D3-43F2-8AE3-99B283EF6615}" type="pres">
      <dgm:prSet presAssocID="{1587302D-63CE-41B3-B96D-CBCC82A7A0B6}" presName="tx1" presStyleLbl="revTx" presStyleIdx="2" presStyleCnt="6"/>
      <dgm:spPr/>
      <dgm:t>
        <a:bodyPr/>
        <a:lstStyle/>
        <a:p>
          <a:endParaRPr lang="ru-RU"/>
        </a:p>
      </dgm:t>
    </dgm:pt>
    <dgm:pt modelId="{FFD5D8C4-20C3-45BF-9928-A9021BAD9D57}" type="pres">
      <dgm:prSet presAssocID="{1587302D-63CE-41B3-B96D-CBCC82A7A0B6}" presName="vert1" presStyleCnt="0"/>
      <dgm:spPr/>
      <dgm:t>
        <a:bodyPr/>
        <a:lstStyle/>
        <a:p>
          <a:endParaRPr lang="ru-RU"/>
        </a:p>
      </dgm:t>
    </dgm:pt>
    <dgm:pt modelId="{B65774D3-E12B-4359-8B87-A71600012AEF}" type="pres">
      <dgm:prSet presAssocID="{869E1C45-09C9-4FDB-B7B5-E54F84BC94C3}" presName="thickLine" presStyleLbl="alignNode1" presStyleIdx="3" presStyleCnt="6"/>
      <dgm:spPr>
        <a:ln w="28575">
          <a:solidFill>
            <a:schemeClr val="accent3"/>
          </a:solidFill>
        </a:ln>
      </dgm:spPr>
      <dgm:t>
        <a:bodyPr/>
        <a:lstStyle/>
        <a:p>
          <a:endParaRPr lang="ru-RU"/>
        </a:p>
      </dgm:t>
    </dgm:pt>
    <dgm:pt modelId="{525D9CA6-F8B9-4909-9B21-81264359C4DB}" type="pres">
      <dgm:prSet presAssocID="{869E1C45-09C9-4FDB-B7B5-E54F84BC94C3}" presName="horz1" presStyleCnt="0"/>
      <dgm:spPr/>
      <dgm:t>
        <a:bodyPr/>
        <a:lstStyle/>
        <a:p>
          <a:endParaRPr lang="ru-RU"/>
        </a:p>
      </dgm:t>
    </dgm:pt>
    <dgm:pt modelId="{2AE20925-DD6D-491A-9368-37280273AB12}" type="pres">
      <dgm:prSet presAssocID="{869E1C45-09C9-4FDB-B7B5-E54F84BC94C3}" presName="tx1" presStyleLbl="revTx" presStyleIdx="3" presStyleCnt="6" custScaleY="129260"/>
      <dgm:spPr/>
      <dgm:t>
        <a:bodyPr/>
        <a:lstStyle/>
        <a:p>
          <a:endParaRPr lang="ru-RU"/>
        </a:p>
      </dgm:t>
    </dgm:pt>
    <dgm:pt modelId="{4FB02573-F525-458C-9F51-95272F45B28A}" type="pres">
      <dgm:prSet presAssocID="{869E1C45-09C9-4FDB-B7B5-E54F84BC94C3}" presName="vert1" presStyleCnt="0"/>
      <dgm:spPr/>
      <dgm:t>
        <a:bodyPr/>
        <a:lstStyle/>
        <a:p>
          <a:endParaRPr lang="ru-RU"/>
        </a:p>
      </dgm:t>
    </dgm:pt>
    <dgm:pt modelId="{00D8A369-79BD-4D92-897D-C8CFA3B36695}" type="pres">
      <dgm:prSet presAssocID="{BD276C63-A987-4F48-A1C4-5BF6DFAC421C}" presName="thickLine" presStyleLbl="alignNode1" presStyleIdx="4" presStyleCnt="6"/>
      <dgm:spPr>
        <a:ln w="28575">
          <a:solidFill>
            <a:schemeClr val="accent3"/>
          </a:solidFill>
        </a:ln>
      </dgm:spPr>
      <dgm:t>
        <a:bodyPr/>
        <a:lstStyle/>
        <a:p>
          <a:endParaRPr lang="ru-RU"/>
        </a:p>
      </dgm:t>
    </dgm:pt>
    <dgm:pt modelId="{D09C022C-2136-4FBF-922D-751BE1DEF920}" type="pres">
      <dgm:prSet presAssocID="{BD276C63-A987-4F48-A1C4-5BF6DFAC421C}" presName="horz1" presStyleCnt="0"/>
      <dgm:spPr/>
      <dgm:t>
        <a:bodyPr/>
        <a:lstStyle/>
        <a:p>
          <a:endParaRPr lang="ru-RU"/>
        </a:p>
      </dgm:t>
    </dgm:pt>
    <dgm:pt modelId="{E502233A-29F1-4E49-9353-56F1FF118C97}" type="pres">
      <dgm:prSet presAssocID="{BD276C63-A987-4F48-A1C4-5BF6DFAC421C}" presName="tx1" presStyleLbl="revTx" presStyleIdx="4" presStyleCnt="6"/>
      <dgm:spPr/>
      <dgm:t>
        <a:bodyPr/>
        <a:lstStyle/>
        <a:p>
          <a:endParaRPr lang="ru-RU"/>
        </a:p>
      </dgm:t>
    </dgm:pt>
    <dgm:pt modelId="{00600008-FE2B-40D5-9AC4-AEEB6C0C2B45}" type="pres">
      <dgm:prSet presAssocID="{BD276C63-A987-4F48-A1C4-5BF6DFAC421C}" presName="vert1" presStyleCnt="0"/>
      <dgm:spPr/>
      <dgm:t>
        <a:bodyPr/>
        <a:lstStyle/>
        <a:p>
          <a:endParaRPr lang="ru-RU"/>
        </a:p>
      </dgm:t>
    </dgm:pt>
    <dgm:pt modelId="{619E7359-EE05-4A00-9E4C-D5426152CD43}" type="pres">
      <dgm:prSet presAssocID="{C007A1E0-C9D2-4404-8175-E3388035E808}" presName="thickLine" presStyleLbl="alignNode1" presStyleIdx="5" presStyleCnt="6"/>
      <dgm:spPr>
        <a:ln w="28575">
          <a:solidFill>
            <a:schemeClr val="accent3"/>
          </a:solidFill>
        </a:ln>
      </dgm:spPr>
      <dgm:t>
        <a:bodyPr/>
        <a:lstStyle/>
        <a:p>
          <a:endParaRPr lang="ru-RU"/>
        </a:p>
      </dgm:t>
    </dgm:pt>
    <dgm:pt modelId="{9E04DEF8-26C4-450E-97B5-50F0C520E00C}" type="pres">
      <dgm:prSet presAssocID="{C007A1E0-C9D2-4404-8175-E3388035E808}" presName="horz1" presStyleCnt="0"/>
      <dgm:spPr/>
      <dgm:t>
        <a:bodyPr/>
        <a:lstStyle/>
        <a:p>
          <a:endParaRPr lang="ru-RU"/>
        </a:p>
      </dgm:t>
    </dgm:pt>
    <dgm:pt modelId="{C4E4385B-E250-4F32-8F59-26787CDC8229}" type="pres">
      <dgm:prSet presAssocID="{C007A1E0-C9D2-4404-8175-E3388035E808}" presName="tx1" presStyleLbl="revTx" presStyleIdx="5" presStyleCnt="6" custScaleY="147860"/>
      <dgm:spPr/>
      <dgm:t>
        <a:bodyPr/>
        <a:lstStyle/>
        <a:p>
          <a:endParaRPr lang="ru-RU"/>
        </a:p>
      </dgm:t>
    </dgm:pt>
    <dgm:pt modelId="{0208769D-D11A-47DA-BB5E-B3E601931C7F}" type="pres">
      <dgm:prSet presAssocID="{C007A1E0-C9D2-4404-8175-E3388035E808}" presName="vert1" presStyleCnt="0"/>
      <dgm:spPr/>
      <dgm:t>
        <a:bodyPr/>
        <a:lstStyle/>
        <a:p>
          <a:endParaRPr lang="ru-RU"/>
        </a:p>
      </dgm:t>
    </dgm:pt>
  </dgm:ptLst>
  <dgm:cxnLst>
    <dgm:cxn modelId="{3CC3C7E4-1AD3-4689-B6B4-C7041D6B1371}" type="presOf" srcId="{BD276C63-A987-4F48-A1C4-5BF6DFAC421C}" destId="{E502233A-29F1-4E49-9353-56F1FF118C97}" srcOrd="0" destOrd="0" presId="urn:microsoft.com/office/officeart/2008/layout/LinedList"/>
    <dgm:cxn modelId="{B7924DDD-3C11-464C-9F00-FF876DED6239}" type="presOf" srcId="{A7D2E4FC-E7E5-4CC4-BA0B-42BC559A1EE0}" destId="{3402B0DE-0737-49AB-9225-D550307EA8AA}" srcOrd="0" destOrd="0" presId="urn:microsoft.com/office/officeart/2008/layout/LinedList"/>
    <dgm:cxn modelId="{C73B2FD6-6FC4-4561-A7EA-AF42C0960C5D}" srcId="{A7D2E4FC-E7E5-4CC4-BA0B-42BC559A1EE0}" destId="{869E1C45-09C9-4FDB-B7B5-E54F84BC94C3}" srcOrd="3" destOrd="0" parTransId="{47581F03-23CB-4BFE-A35B-5E71B8C0BED2}" sibTransId="{B4705AC0-C606-42D7-86B9-B72C23F88967}"/>
    <dgm:cxn modelId="{7F40DE0B-7771-400C-BCF7-D126AAC848D8}" srcId="{A7D2E4FC-E7E5-4CC4-BA0B-42BC559A1EE0}" destId="{C007A1E0-C9D2-4404-8175-E3388035E808}" srcOrd="5" destOrd="0" parTransId="{093041E4-BE0B-45DD-980C-40D86AB8DF63}" sibTransId="{8957F16B-1602-4F7B-9658-E42CD653087E}"/>
    <dgm:cxn modelId="{5EDAF34C-63AF-4574-B161-F59059BC4A8D}" srcId="{A7D2E4FC-E7E5-4CC4-BA0B-42BC559A1EE0}" destId="{DE947377-F5AD-42F7-8480-C0EE16325FAC}" srcOrd="0" destOrd="0" parTransId="{B0D2D25D-A6B9-4338-8ED2-0AE857083CEA}" sibTransId="{9860E73E-B537-405E-8510-92AAC4461F94}"/>
    <dgm:cxn modelId="{971CC179-7D63-44B5-8E65-2CF08DAC91CF}" type="presOf" srcId="{869E1C45-09C9-4FDB-B7B5-E54F84BC94C3}" destId="{2AE20925-DD6D-491A-9368-37280273AB12}" srcOrd="0" destOrd="0" presId="urn:microsoft.com/office/officeart/2008/layout/LinedList"/>
    <dgm:cxn modelId="{DDD6FCE6-3F66-429D-82C5-EB6FA646840C}" type="presOf" srcId="{1587302D-63CE-41B3-B96D-CBCC82A7A0B6}" destId="{E28C57E2-B4D3-43F2-8AE3-99B283EF6615}" srcOrd="0" destOrd="0" presId="urn:microsoft.com/office/officeart/2008/layout/LinedList"/>
    <dgm:cxn modelId="{0E84CE42-5F1E-4525-B50F-8BE8D2353D34}" srcId="{A7D2E4FC-E7E5-4CC4-BA0B-42BC559A1EE0}" destId="{BD276C63-A987-4F48-A1C4-5BF6DFAC421C}" srcOrd="4" destOrd="0" parTransId="{51FDD898-896C-49DF-903A-E6046894C4D7}" sibTransId="{E1DDE50D-5785-49C4-97D0-5332FD23FB18}"/>
    <dgm:cxn modelId="{7ADABFAB-0B22-4DEB-A58B-375FDB7D1DE8}" type="presOf" srcId="{C007A1E0-C9D2-4404-8175-E3388035E808}" destId="{C4E4385B-E250-4F32-8F59-26787CDC8229}" srcOrd="0" destOrd="0" presId="urn:microsoft.com/office/officeart/2008/layout/LinedList"/>
    <dgm:cxn modelId="{44315629-AF26-40AE-8151-018DF265C578}" type="presOf" srcId="{DBC0FEBA-2662-449E-B4F9-AB361FBCE8CB}" destId="{1FF81A28-BF6A-469B-9C0B-59E24822C893}" srcOrd="0" destOrd="0" presId="urn:microsoft.com/office/officeart/2008/layout/LinedList"/>
    <dgm:cxn modelId="{625C65E2-1503-49F9-A65D-60E8178EA556}" srcId="{A7D2E4FC-E7E5-4CC4-BA0B-42BC559A1EE0}" destId="{DBC0FEBA-2662-449E-B4F9-AB361FBCE8CB}" srcOrd="1" destOrd="0" parTransId="{36996B1B-7FE3-4ED1-9A0B-FE78D8272F15}" sibTransId="{25B790A9-7E4D-4739-924D-0BDFCFBAFD5B}"/>
    <dgm:cxn modelId="{72441A56-1C0C-40B8-A8F2-286FB6785A4C}" type="presOf" srcId="{DE947377-F5AD-42F7-8480-C0EE16325FAC}" destId="{9D810409-CC82-4CCA-8DB0-AB7FD5DC307C}" srcOrd="0" destOrd="0" presId="urn:microsoft.com/office/officeart/2008/layout/LinedList"/>
    <dgm:cxn modelId="{16920E2F-214C-4FF0-BEA1-E482549590D0}" srcId="{A7D2E4FC-E7E5-4CC4-BA0B-42BC559A1EE0}" destId="{1587302D-63CE-41B3-B96D-CBCC82A7A0B6}" srcOrd="2" destOrd="0" parTransId="{DC1CCDA6-D00E-49A6-8B66-F32AE19F8B40}" sibTransId="{366CC14F-C43B-402C-AEBA-97515DD25EEB}"/>
    <dgm:cxn modelId="{8B0CD942-6E87-421D-8AE7-6F32A1499A5A}" type="presParOf" srcId="{3402B0DE-0737-49AB-9225-D550307EA8AA}" destId="{151FCA04-A2BA-4836-86A7-FFA98F536053}" srcOrd="0" destOrd="0" presId="urn:microsoft.com/office/officeart/2008/layout/LinedList"/>
    <dgm:cxn modelId="{011F3C5B-8306-4CF3-9DA1-4C99ADCE723F}" type="presParOf" srcId="{3402B0DE-0737-49AB-9225-D550307EA8AA}" destId="{D023EF72-7A8F-42AE-B649-D3B9815F532A}" srcOrd="1" destOrd="0" presId="urn:microsoft.com/office/officeart/2008/layout/LinedList"/>
    <dgm:cxn modelId="{A73514B3-C6D7-4C39-A307-587017715F83}" type="presParOf" srcId="{D023EF72-7A8F-42AE-B649-D3B9815F532A}" destId="{9D810409-CC82-4CCA-8DB0-AB7FD5DC307C}" srcOrd="0" destOrd="0" presId="urn:microsoft.com/office/officeart/2008/layout/LinedList"/>
    <dgm:cxn modelId="{C69BDA20-0C89-4E44-8365-02588E8B550F}" type="presParOf" srcId="{D023EF72-7A8F-42AE-B649-D3B9815F532A}" destId="{4022A98A-FF1F-4C20-939F-785DAFA2160F}" srcOrd="1" destOrd="0" presId="urn:microsoft.com/office/officeart/2008/layout/LinedList"/>
    <dgm:cxn modelId="{DA00874D-1C2E-4CB3-AD66-0960D0B69F2B}" type="presParOf" srcId="{3402B0DE-0737-49AB-9225-D550307EA8AA}" destId="{5B7D7B53-1897-47C2-8B1B-BE751FD8BAF1}" srcOrd="2" destOrd="0" presId="urn:microsoft.com/office/officeart/2008/layout/LinedList"/>
    <dgm:cxn modelId="{766ECFF6-F85C-46B3-A35F-ED8A91D7F8BC}" type="presParOf" srcId="{3402B0DE-0737-49AB-9225-D550307EA8AA}" destId="{F60F8D69-66F0-4D56-A212-D2D4B3E5DBDE}" srcOrd="3" destOrd="0" presId="urn:microsoft.com/office/officeart/2008/layout/LinedList"/>
    <dgm:cxn modelId="{787C2433-F16C-4B88-861C-138ACFFED33C}" type="presParOf" srcId="{F60F8D69-66F0-4D56-A212-D2D4B3E5DBDE}" destId="{1FF81A28-BF6A-469B-9C0B-59E24822C893}" srcOrd="0" destOrd="0" presId="urn:microsoft.com/office/officeart/2008/layout/LinedList"/>
    <dgm:cxn modelId="{C3DD3497-EF80-4D4A-BE24-7664EDFF8378}" type="presParOf" srcId="{F60F8D69-66F0-4D56-A212-D2D4B3E5DBDE}" destId="{A9EC8DD4-A149-4C85-9AC3-76FDDCF04847}" srcOrd="1" destOrd="0" presId="urn:microsoft.com/office/officeart/2008/layout/LinedList"/>
    <dgm:cxn modelId="{66E88781-FA4C-4368-8151-A4F63FA15068}" type="presParOf" srcId="{3402B0DE-0737-49AB-9225-D550307EA8AA}" destId="{3A9943DF-4385-4779-A35A-1CE52A822F15}" srcOrd="4" destOrd="0" presId="urn:microsoft.com/office/officeart/2008/layout/LinedList"/>
    <dgm:cxn modelId="{738F3981-CA07-4FB0-87B5-1798239BD5F5}" type="presParOf" srcId="{3402B0DE-0737-49AB-9225-D550307EA8AA}" destId="{CB060DD7-2960-4737-89DA-E4412F88F1D8}" srcOrd="5" destOrd="0" presId="urn:microsoft.com/office/officeart/2008/layout/LinedList"/>
    <dgm:cxn modelId="{30A05CE5-389D-4409-B74F-7CC419BFAA1A}" type="presParOf" srcId="{CB060DD7-2960-4737-89DA-E4412F88F1D8}" destId="{E28C57E2-B4D3-43F2-8AE3-99B283EF6615}" srcOrd="0" destOrd="0" presId="urn:microsoft.com/office/officeart/2008/layout/LinedList"/>
    <dgm:cxn modelId="{0AFC8DC0-8567-46C4-B756-D22B04A3FEC0}" type="presParOf" srcId="{CB060DD7-2960-4737-89DA-E4412F88F1D8}" destId="{FFD5D8C4-20C3-45BF-9928-A9021BAD9D57}" srcOrd="1" destOrd="0" presId="urn:microsoft.com/office/officeart/2008/layout/LinedList"/>
    <dgm:cxn modelId="{F71594C5-A03B-4964-B2B3-29E565382BB3}" type="presParOf" srcId="{3402B0DE-0737-49AB-9225-D550307EA8AA}" destId="{B65774D3-E12B-4359-8B87-A71600012AEF}" srcOrd="6" destOrd="0" presId="urn:microsoft.com/office/officeart/2008/layout/LinedList"/>
    <dgm:cxn modelId="{3E405DE9-BB77-443F-8A8D-ABE0FB5A83B9}" type="presParOf" srcId="{3402B0DE-0737-49AB-9225-D550307EA8AA}" destId="{525D9CA6-F8B9-4909-9B21-81264359C4DB}" srcOrd="7" destOrd="0" presId="urn:microsoft.com/office/officeart/2008/layout/LinedList"/>
    <dgm:cxn modelId="{9B1B96E4-3611-4D0D-BBCE-E590946D92D8}" type="presParOf" srcId="{525D9CA6-F8B9-4909-9B21-81264359C4DB}" destId="{2AE20925-DD6D-491A-9368-37280273AB12}" srcOrd="0" destOrd="0" presId="urn:microsoft.com/office/officeart/2008/layout/LinedList"/>
    <dgm:cxn modelId="{C4BD3DB5-1BEF-46F8-8BD6-2DA724D2E742}" type="presParOf" srcId="{525D9CA6-F8B9-4909-9B21-81264359C4DB}" destId="{4FB02573-F525-458C-9F51-95272F45B28A}" srcOrd="1" destOrd="0" presId="urn:microsoft.com/office/officeart/2008/layout/LinedList"/>
    <dgm:cxn modelId="{9DE17801-53CB-4EFF-9DF9-8CDBC280E5C5}" type="presParOf" srcId="{3402B0DE-0737-49AB-9225-D550307EA8AA}" destId="{00D8A369-79BD-4D92-897D-C8CFA3B36695}" srcOrd="8" destOrd="0" presId="urn:microsoft.com/office/officeart/2008/layout/LinedList"/>
    <dgm:cxn modelId="{A571260B-86CA-4AB4-BA30-E2EFD986E080}" type="presParOf" srcId="{3402B0DE-0737-49AB-9225-D550307EA8AA}" destId="{D09C022C-2136-4FBF-922D-751BE1DEF920}" srcOrd="9" destOrd="0" presId="urn:microsoft.com/office/officeart/2008/layout/LinedList"/>
    <dgm:cxn modelId="{A1C4EC12-5EFD-4F1F-B89B-BFA796925302}" type="presParOf" srcId="{D09C022C-2136-4FBF-922D-751BE1DEF920}" destId="{E502233A-29F1-4E49-9353-56F1FF118C97}" srcOrd="0" destOrd="0" presId="urn:microsoft.com/office/officeart/2008/layout/LinedList"/>
    <dgm:cxn modelId="{BDA80768-E70A-4E78-AB48-94BB9F542E43}" type="presParOf" srcId="{D09C022C-2136-4FBF-922D-751BE1DEF920}" destId="{00600008-FE2B-40D5-9AC4-AEEB6C0C2B45}" srcOrd="1" destOrd="0" presId="urn:microsoft.com/office/officeart/2008/layout/LinedList"/>
    <dgm:cxn modelId="{F82A48FC-CEF7-4F52-895C-F66BABCDAC23}" type="presParOf" srcId="{3402B0DE-0737-49AB-9225-D550307EA8AA}" destId="{619E7359-EE05-4A00-9E4C-D5426152CD43}" srcOrd="10" destOrd="0" presId="urn:microsoft.com/office/officeart/2008/layout/LinedList"/>
    <dgm:cxn modelId="{6D817445-972A-4FBD-8E9E-06A4CE688CA2}" type="presParOf" srcId="{3402B0DE-0737-49AB-9225-D550307EA8AA}" destId="{9E04DEF8-26C4-450E-97B5-50F0C520E00C}" srcOrd="11" destOrd="0" presId="urn:microsoft.com/office/officeart/2008/layout/LinedList"/>
    <dgm:cxn modelId="{D0D5D1A8-8A09-4DDC-8E15-FB9AEB2CA5C4}" type="presParOf" srcId="{9E04DEF8-26C4-450E-97B5-50F0C520E00C}" destId="{C4E4385B-E250-4F32-8F59-26787CDC8229}" srcOrd="0" destOrd="0" presId="urn:microsoft.com/office/officeart/2008/layout/LinedList"/>
    <dgm:cxn modelId="{49250472-0296-4C30-895F-9C00D5713044}" type="presParOf" srcId="{9E04DEF8-26C4-450E-97B5-50F0C520E00C}" destId="{0208769D-D11A-47DA-BB5E-B3E601931C7F}" srcOrd="1" destOrd="0" presId="urn:microsoft.com/office/officeart/2008/layout/LinedList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DE0BD9-BB3C-4211-BEF1-7519CBA60420}" type="doc">
      <dgm:prSet loTypeId="urn:microsoft.com/office/officeart/2005/8/layout/vList5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66062085-ED2F-41ED-9E5F-CBA60360A6BD}">
      <dgm:prSet phldrT="[Текст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ru-RU" sz="2800" b="1" dirty="0" smtClean="0">
              <a:solidFill>
                <a:schemeClr val="accent4"/>
              </a:solidFill>
            </a:rPr>
            <a:t>1</a:t>
          </a:r>
          <a:endParaRPr lang="ru-RU" sz="2800" b="1" dirty="0">
            <a:solidFill>
              <a:schemeClr val="accent4"/>
            </a:solidFill>
          </a:endParaRPr>
        </a:p>
      </dgm:t>
    </dgm:pt>
    <dgm:pt modelId="{C7569382-2B78-4C4F-B8AB-AEC471D58F9D}" type="parTrans" cxnId="{D84CA922-E902-4EBE-A62A-DEF64A3F4FAE}">
      <dgm:prSet/>
      <dgm:spPr/>
      <dgm:t>
        <a:bodyPr/>
        <a:lstStyle/>
        <a:p>
          <a:endParaRPr lang="ru-RU" sz="1800"/>
        </a:p>
      </dgm:t>
    </dgm:pt>
    <dgm:pt modelId="{282F685C-29EE-4879-9649-816F0E269F30}" type="sibTrans" cxnId="{D84CA922-E902-4EBE-A62A-DEF64A3F4FAE}">
      <dgm:prSet/>
      <dgm:spPr/>
      <dgm:t>
        <a:bodyPr/>
        <a:lstStyle/>
        <a:p>
          <a:endParaRPr lang="ru-RU" sz="1800"/>
        </a:p>
      </dgm:t>
    </dgm:pt>
    <dgm:pt modelId="{249A4259-4B4D-476E-9A0B-E4A701E030AB}">
      <dgm:prSet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ru-RU" sz="2800" b="1" dirty="0" smtClean="0">
              <a:solidFill>
                <a:schemeClr val="accent4"/>
              </a:solidFill>
            </a:rPr>
            <a:t>2</a:t>
          </a:r>
        </a:p>
      </dgm:t>
    </dgm:pt>
    <dgm:pt modelId="{BFE1252F-B148-4CC0-9A06-D51D926533F8}" type="parTrans" cxnId="{75D0A87A-2187-4B20-A0CF-F9E06BC23396}">
      <dgm:prSet/>
      <dgm:spPr/>
      <dgm:t>
        <a:bodyPr/>
        <a:lstStyle/>
        <a:p>
          <a:endParaRPr lang="ru-RU" sz="1800"/>
        </a:p>
      </dgm:t>
    </dgm:pt>
    <dgm:pt modelId="{53124E74-F305-4239-853C-F197BFBF77A8}" type="sibTrans" cxnId="{75D0A87A-2187-4B20-A0CF-F9E06BC23396}">
      <dgm:prSet/>
      <dgm:spPr/>
      <dgm:t>
        <a:bodyPr/>
        <a:lstStyle/>
        <a:p>
          <a:endParaRPr lang="ru-RU" sz="1800"/>
        </a:p>
      </dgm:t>
    </dgm:pt>
    <dgm:pt modelId="{7B6BA95E-F34D-4E0A-9E31-2D40C5718247}">
      <dgm:prSet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ru-RU" sz="2800" b="1" dirty="0" smtClean="0">
              <a:solidFill>
                <a:schemeClr val="accent4"/>
              </a:solidFill>
            </a:rPr>
            <a:t>3</a:t>
          </a:r>
        </a:p>
      </dgm:t>
    </dgm:pt>
    <dgm:pt modelId="{35B699FD-5A0D-43C3-A747-DD1E844C344F}" type="parTrans" cxnId="{E444AE45-A2B4-45C6-9024-4D8DE99A46CA}">
      <dgm:prSet/>
      <dgm:spPr/>
      <dgm:t>
        <a:bodyPr/>
        <a:lstStyle/>
        <a:p>
          <a:endParaRPr lang="ru-RU" sz="1800"/>
        </a:p>
      </dgm:t>
    </dgm:pt>
    <dgm:pt modelId="{9B89A87D-9555-420D-8E3B-8E5429C66431}" type="sibTrans" cxnId="{E444AE45-A2B4-45C6-9024-4D8DE99A46CA}">
      <dgm:prSet/>
      <dgm:spPr/>
      <dgm:t>
        <a:bodyPr/>
        <a:lstStyle/>
        <a:p>
          <a:endParaRPr lang="ru-RU" sz="1800"/>
        </a:p>
      </dgm:t>
    </dgm:pt>
    <dgm:pt modelId="{F5F61C1C-243C-44AC-985F-CB23EC5071D6}">
      <dgm:prSet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ru-RU" sz="2800" b="1" dirty="0" smtClean="0">
              <a:solidFill>
                <a:schemeClr val="accent4"/>
              </a:solidFill>
            </a:rPr>
            <a:t>4</a:t>
          </a:r>
        </a:p>
      </dgm:t>
    </dgm:pt>
    <dgm:pt modelId="{D02DFDC5-6651-4ADB-94AA-BFA7F5FDE788}" type="parTrans" cxnId="{09B7D5C2-6B1E-453A-A7D1-E4785383F47D}">
      <dgm:prSet/>
      <dgm:spPr/>
      <dgm:t>
        <a:bodyPr/>
        <a:lstStyle/>
        <a:p>
          <a:endParaRPr lang="ru-RU" sz="1800"/>
        </a:p>
      </dgm:t>
    </dgm:pt>
    <dgm:pt modelId="{E29F6FE7-A0C0-4BF4-984A-5FF864ACA1C3}" type="sibTrans" cxnId="{09B7D5C2-6B1E-453A-A7D1-E4785383F47D}">
      <dgm:prSet/>
      <dgm:spPr/>
      <dgm:t>
        <a:bodyPr/>
        <a:lstStyle/>
        <a:p>
          <a:endParaRPr lang="ru-RU" sz="1800"/>
        </a:p>
      </dgm:t>
    </dgm:pt>
    <dgm:pt modelId="{6FDBE22A-B111-4A37-963C-EAAD42499ACE}">
      <dgm:prSet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ru-RU" sz="2800" b="1" dirty="0" smtClean="0">
              <a:solidFill>
                <a:schemeClr val="accent4"/>
              </a:solidFill>
            </a:rPr>
            <a:t>5</a:t>
          </a:r>
        </a:p>
      </dgm:t>
    </dgm:pt>
    <dgm:pt modelId="{C7C223C5-359C-4181-AAD3-C4FBB07B0DC9}" type="parTrans" cxnId="{3BB221A2-886E-4749-B415-108D9BD22EE5}">
      <dgm:prSet/>
      <dgm:spPr/>
      <dgm:t>
        <a:bodyPr/>
        <a:lstStyle/>
        <a:p>
          <a:endParaRPr lang="ru-RU" sz="1800"/>
        </a:p>
      </dgm:t>
    </dgm:pt>
    <dgm:pt modelId="{38CCF9EB-97F2-4408-AC7A-EF1BA1DBEC0E}" type="sibTrans" cxnId="{3BB221A2-886E-4749-B415-108D9BD22EE5}">
      <dgm:prSet/>
      <dgm:spPr/>
      <dgm:t>
        <a:bodyPr/>
        <a:lstStyle/>
        <a:p>
          <a:endParaRPr lang="ru-RU" sz="1800"/>
        </a:p>
      </dgm:t>
    </dgm:pt>
    <dgm:pt modelId="{DEAB24F7-B41C-493A-A83C-3DC6EB4DA6D1}">
      <dgm:prSet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ru-RU" sz="2800" b="1" dirty="0" smtClean="0">
              <a:solidFill>
                <a:schemeClr val="accent4"/>
              </a:solidFill>
            </a:rPr>
            <a:t>6</a:t>
          </a:r>
          <a:endParaRPr lang="ru-RU" sz="2800" b="1" dirty="0">
            <a:solidFill>
              <a:schemeClr val="accent4"/>
            </a:solidFill>
          </a:endParaRPr>
        </a:p>
      </dgm:t>
    </dgm:pt>
    <dgm:pt modelId="{8F687783-2A66-4C07-A540-5AB83698650A}" type="parTrans" cxnId="{6011E9A9-9DC8-4F4C-98A7-F8444FD454BC}">
      <dgm:prSet/>
      <dgm:spPr/>
      <dgm:t>
        <a:bodyPr/>
        <a:lstStyle/>
        <a:p>
          <a:endParaRPr lang="ru-RU" sz="1800"/>
        </a:p>
      </dgm:t>
    </dgm:pt>
    <dgm:pt modelId="{4E8815C6-E1C9-4B99-8277-74FE9E6AD4D1}" type="sibTrans" cxnId="{6011E9A9-9DC8-4F4C-98A7-F8444FD454BC}">
      <dgm:prSet/>
      <dgm:spPr/>
      <dgm:t>
        <a:bodyPr/>
        <a:lstStyle/>
        <a:p>
          <a:endParaRPr lang="ru-RU" sz="1800"/>
        </a:p>
      </dgm:t>
    </dgm:pt>
    <dgm:pt modelId="{F5EB276E-6E13-4649-87BC-D2BB227D8BE4}">
      <dgm:prSet phldrT="[Текст]" custT="1"/>
      <dgm:spPr>
        <a:ln>
          <a:noFill/>
        </a:ln>
      </dgm:spPr>
      <dgm:t>
        <a:bodyPr/>
        <a:lstStyle/>
        <a:p>
          <a:r>
            <a:rPr lang="ru-RU" sz="1800" dirty="0" smtClean="0"/>
            <a:t>Выполнение мероприятий по продлению сроков эксплуатации блока №2 Кольской АЭС;</a:t>
          </a:r>
          <a:endParaRPr lang="ru-RU" sz="1800" dirty="0"/>
        </a:p>
      </dgm:t>
    </dgm:pt>
    <dgm:pt modelId="{E48F2877-8B5C-4A64-8F3B-06732B0D468C}" type="parTrans" cxnId="{B429D866-5F9C-4D39-BFE4-5DD5F76D362A}">
      <dgm:prSet/>
      <dgm:spPr/>
      <dgm:t>
        <a:bodyPr/>
        <a:lstStyle/>
        <a:p>
          <a:endParaRPr lang="ru-RU" sz="1800"/>
        </a:p>
      </dgm:t>
    </dgm:pt>
    <dgm:pt modelId="{32790BE6-227A-4B34-AFD9-F935703FFD16}" type="sibTrans" cxnId="{B429D866-5F9C-4D39-BFE4-5DD5F76D362A}">
      <dgm:prSet/>
      <dgm:spPr/>
      <dgm:t>
        <a:bodyPr/>
        <a:lstStyle/>
        <a:p>
          <a:endParaRPr lang="ru-RU" sz="1800"/>
        </a:p>
      </dgm:t>
    </dgm:pt>
    <dgm:pt modelId="{CD7759DD-E78F-4D5D-A879-19A125A249B6}">
      <dgm:prSet custT="1"/>
      <dgm:spPr>
        <a:ln>
          <a:noFill/>
        </a:ln>
      </dgm:spPr>
      <dgm:t>
        <a:bodyPr/>
        <a:lstStyle/>
        <a:p>
          <a:r>
            <a:rPr lang="ru-RU" sz="1800" dirty="0" smtClean="0"/>
            <a:t>Выполнение мероприятий по модернизации блока №1 Калининской АЭС;</a:t>
          </a:r>
        </a:p>
      </dgm:t>
    </dgm:pt>
    <dgm:pt modelId="{C643E007-C197-485D-910D-696555722DA3}" type="parTrans" cxnId="{B70FD9D6-233E-44E8-86AF-A999F9186929}">
      <dgm:prSet/>
      <dgm:spPr/>
      <dgm:t>
        <a:bodyPr/>
        <a:lstStyle/>
        <a:p>
          <a:endParaRPr lang="ru-RU" sz="1800"/>
        </a:p>
      </dgm:t>
    </dgm:pt>
    <dgm:pt modelId="{C777A97D-3A49-4B5F-B00A-0C4F8CE91C31}" type="sibTrans" cxnId="{B70FD9D6-233E-44E8-86AF-A999F9186929}">
      <dgm:prSet/>
      <dgm:spPr/>
      <dgm:t>
        <a:bodyPr/>
        <a:lstStyle/>
        <a:p>
          <a:endParaRPr lang="ru-RU" sz="1800"/>
        </a:p>
      </dgm:t>
    </dgm:pt>
    <dgm:pt modelId="{B85AA306-D61E-4663-B146-39FA6838158A}">
      <dgm:prSet custT="1"/>
      <dgm:spPr>
        <a:ln>
          <a:noFill/>
        </a:ln>
      </dgm:spPr>
      <dgm:t>
        <a:bodyPr/>
        <a:lstStyle/>
        <a:p>
          <a:r>
            <a:rPr lang="ru-RU" sz="1800" dirty="0" smtClean="0"/>
            <a:t>Проведение модернизации управляющей системы безопасности на блоке №3 Ростовской АЭС;</a:t>
          </a:r>
        </a:p>
      </dgm:t>
    </dgm:pt>
    <dgm:pt modelId="{D22D2CFF-82E7-4970-BE3F-4FE897170D94}" type="parTrans" cxnId="{661A19A5-7B4E-4170-8ED4-0334B77F96BF}">
      <dgm:prSet/>
      <dgm:spPr/>
      <dgm:t>
        <a:bodyPr/>
        <a:lstStyle/>
        <a:p>
          <a:endParaRPr lang="ru-RU" sz="1800"/>
        </a:p>
      </dgm:t>
    </dgm:pt>
    <dgm:pt modelId="{5807E35B-F973-4D9A-98FE-4C7CB9E0FA0E}" type="sibTrans" cxnId="{661A19A5-7B4E-4170-8ED4-0334B77F96BF}">
      <dgm:prSet/>
      <dgm:spPr/>
      <dgm:t>
        <a:bodyPr/>
        <a:lstStyle/>
        <a:p>
          <a:endParaRPr lang="ru-RU" sz="1800"/>
        </a:p>
      </dgm:t>
    </dgm:pt>
    <dgm:pt modelId="{40C0F13B-5CB6-4911-87D8-4DACAD9F279A}">
      <dgm:prSet custT="1"/>
      <dgm:spPr>
        <a:ln>
          <a:noFill/>
        </a:ln>
      </dgm:spPr>
      <dgm:t>
        <a:bodyPr/>
        <a:lstStyle/>
        <a:p>
          <a:r>
            <a:rPr lang="ru-RU" sz="1800" dirty="0" smtClean="0"/>
            <a:t>Замена 2-х парогенераторов на блоке №3 </a:t>
          </a:r>
          <a:r>
            <a:rPr lang="ru-RU" sz="1800" dirty="0" err="1" smtClean="0"/>
            <a:t>Балаковской</a:t>
          </a:r>
          <a:r>
            <a:rPr lang="ru-RU" sz="1800" dirty="0" smtClean="0"/>
            <a:t> АЭС;</a:t>
          </a:r>
        </a:p>
      </dgm:t>
    </dgm:pt>
    <dgm:pt modelId="{6DE5FF2B-9E6D-4547-9D2E-E28AA88FE549}" type="parTrans" cxnId="{A50F5909-480A-42D7-8C82-02D9CEBB2704}">
      <dgm:prSet/>
      <dgm:spPr/>
      <dgm:t>
        <a:bodyPr/>
        <a:lstStyle/>
        <a:p>
          <a:endParaRPr lang="ru-RU" sz="1800"/>
        </a:p>
      </dgm:t>
    </dgm:pt>
    <dgm:pt modelId="{3A5E39BF-7A69-4E68-95D5-01946DC5F668}" type="sibTrans" cxnId="{A50F5909-480A-42D7-8C82-02D9CEBB2704}">
      <dgm:prSet/>
      <dgm:spPr/>
      <dgm:t>
        <a:bodyPr/>
        <a:lstStyle/>
        <a:p>
          <a:endParaRPr lang="ru-RU" sz="1800"/>
        </a:p>
      </dgm:t>
    </dgm:pt>
    <dgm:pt modelId="{3B140A75-4DF4-45BB-8BE2-00C42BFA9FBD}">
      <dgm:prSet custT="1"/>
      <dgm:spPr>
        <a:ln>
          <a:noFill/>
        </a:ln>
      </dgm:spPr>
      <dgm:t>
        <a:bodyPr/>
        <a:lstStyle/>
        <a:p>
          <a:r>
            <a:rPr lang="ru-RU" sz="1800" dirty="0" smtClean="0"/>
            <a:t>Замена генератора на блоке №4 </a:t>
          </a:r>
          <a:r>
            <a:rPr lang="ru-RU" sz="1800" dirty="0" err="1" smtClean="0"/>
            <a:t>Балаковской</a:t>
          </a:r>
          <a:r>
            <a:rPr lang="ru-RU" sz="1800" dirty="0" smtClean="0"/>
            <a:t> АЭС;</a:t>
          </a:r>
        </a:p>
      </dgm:t>
    </dgm:pt>
    <dgm:pt modelId="{CDF7552A-ACC0-4FCB-BBCA-573B12D36631}" type="parTrans" cxnId="{89C69CF9-03BE-416F-8D78-3A0490FDCF81}">
      <dgm:prSet/>
      <dgm:spPr/>
      <dgm:t>
        <a:bodyPr/>
        <a:lstStyle/>
        <a:p>
          <a:endParaRPr lang="ru-RU" sz="1800"/>
        </a:p>
      </dgm:t>
    </dgm:pt>
    <dgm:pt modelId="{90A41B76-FBD1-4716-8FA0-61DFD3B365B2}" type="sibTrans" cxnId="{89C69CF9-03BE-416F-8D78-3A0490FDCF81}">
      <dgm:prSet/>
      <dgm:spPr/>
      <dgm:t>
        <a:bodyPr/>
        <a:lstStyle/>
        <a:p>
          <a:endParaRPr lang="ru-RU" sz="1800"/>
        </a:p>
      </dgm:t>
    </dgm:pt>
    <dgm:pt modelId="{407F852D-8080-4A1E-8603-186A2497E9DF}">
      <dgm:prSet custT="1"/>
      <dgm:spPr>
        <a:ln>
          <a:noFill/>
        </a:ln>
      </dgm:spPr>
      <dgm:t>
        <a:bodyPr/>
        <a:lstStyle/>
        <a:p>
          <a:r>
            <a:rPr lang="ru-RU" sz="1800" smtClean="0"/>
            <a:t>Проведение </a:t>
          </a:r>
          <a:r>
            <a:rPr lang="ru-RU" sz="1800" dirty="0" smtClean="0"/>
            <a:t>мероприятий по восстановлению ресурсных характеристик графитовой кладки на энергоблоках №1, 2 и 3 Курской АЭС и №2 Ленинградской АЭС</a:t>
          </a:r>
          <a:endParaRPr lang="ru-RU" sz="1800" dirty="0"/>
        </a:p>
      </dgm:t>
    </dgm:pt>
    <dgm:pt modelId="{B112D186-FD79-4EA0-AB9B-BA4290280C03}" type="parTrans" cxnId="{FFA400D4-3011-4218-8C76-C6E9AE0BCDCF}">
      <dgm:prSet/>
      <dgm:spPr/>
      <dgm:t>
        <a:bodyPr/>
        <a:lstStyle/>
        <a:p>
          <a:endParaRPr lang="ru-RU" sz="1800"/>
        </a:p>
      </dgm:t>
    </dgm:pt>
    <dgm:pt modelId="{7B44C179-20BA-4B4E-AB40-AEFAE5730AB3}" type="sibTrans" cxnId="{FFA400D4-3011-4218-8C76-C6E9AE0BCDCF}">
      <dgm:prSet/>
      <dgm:spPr/>
      <dgm:t>
        <a:bodyPr/>
        <a:lstStyle/>
        <a:p>
          <a:endParaRPr lang="ru-RU" sz="1800"/>
        </a:p>
      </dgm:t>
    </dgm:pt>
    <dgm:pt modelId="{F6350C5E-3FC6-4102-823A-84F5CD94B9C9}" type="pres">
      <dgm:prSet presAssocID="{44DE0BD9-BB3C-4211-BEF1-7519CBA604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3AEC5C-C1A5-4E2C-9448-0493F50F8CEA}" type="pres">
      <dgm:prSet presAssocID="{66062085-ED2F-41ED-9E5F-CBA60360A6BD}" presName="linNode" presStyleCnt="0"/>
      <dgm:spPr/>
    </dgm:pt>
    <dgm:pt modelId="{E3626286-A894-4766-8D15-BC86FFF9CADC}" type="pres">
      <dgm:prSet presAssocID="{66062085-ED2F-41ED-9E5F-CBA60360A6BD}" presName="parentText" presStyleLbl="node1" presStyleIdx="0" presStyleCnt="6" custScaleX="309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B41AE-6E64-4EEA-822A-76A85861C033}" type="pres">
      <dgm:prSet presAssocID="{66062085-ED2F-41ED-9E5F-CBA60360A6BD}" presName="descendantText" presStyleLbl="alignAccFollowNode1" presStyleIdx="0" presStyleCnt="6" custScaleX="129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22BDB-06E4-4F7F-9BBB-7BBB0606AE57}" type="pres">
      <dgm:prSet presAssocID="{282F685C-29EE-4879-9649-816F0E269F30}" presName="sp" presStyleCnt="0"/>
      <dgm:spPr/>
    </dgm:pt>
    <dgm:pt modelId="{C39A376B-66B1-4339-A1E4-99EF2E9D4820}" type="pres">
      <dgm:prSet presAssocID="{249A4259-4B4D-476E-9A0B-E4A701E030AB}" presName="linNode" presStyleCnt="0"/>
      <dgm:spPr/>
    </dgm:pt>
    <dgm:pt modelId="{E27734C2-FEDA-4BF1-85E9-DA3D476260AD}" type="pres">
      <dgm:prSet presAssocID="{249A4259-4B4D-476E-9A0B-E4A701E030AB}" presName="parentText" presStyleLbl="node1" presStyleIdx="1" presStyleCnt="6" custScaleX="309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0D523C-F880-4431-90F5-32210511F112}" type="pres">
      <dgm:prSet presAssocID="{249A4259-4B4D-476E-9A0B-E4A701E030AB}" presName="descendantText" presStyleLbl="alignAccFollowNode1" presStyleIdx="1" presStyleCnt="6" custScaleX="129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39645E-1478-45C7-A7DC-FE9CBB1B7028}" type="pres">
      <dgm:prSet presAssocID="{53124E74-F305-4239-853C-F197BFBF77A8}" presName="sp" presStyleCnt="0"/>
      <dgm:spPr/>
    </dgm:pt>
    <dgm:pt modelId="{ACB88CC4-B474-4132-929C-FA84AC6E347D}" type="pres">
      <dgm:prSet presAssocID="{7B6BA95E-F34D-4E0A-9E31-2D40C5718247}" presName="linNode" presStyleCnt="0"/>
      <dgm:spPr/>
    </dgm:pt>
    <dgm:pt modelId="{9AFD15E2-46BA-4E50-83F8-AB6CAAD1C4C4}" type="pres">
      <dgm:prSet presAssocID="{7B6BA95E-F34D-4E0A-9E31-2D40C5718247}" presName="parentText" presStyleLbl="node1" presStyleIdx="2" presStyleCnt="6" custScaleX="309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CBE66-FFDB-4977-B0EF-F508A82A4E59}" type="pres">
      <dgm:prSet presAssocID="{7B6BA95E-F34D-4E0A-9E31-2D40C5718247}" presName="descendantText" presStyleLbl="alignAccFollowNode1" presStyleIdx="2" presStyleCnt="6" custScaleX="129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BAB6B3-DFCC-4F66-B007-27939362A297}" type="pres">
      <dgm:prSet presAssocID="{9B89A87D-9555-420D-8E3B-8E5429C66431}" presName="sp" presStyleCnt="0"/>
      <dgm:spPr/>
    </dgm:pt>
    <dgm:pt modelId="{A74857ED-19A3-477B-94F9-9D214A5990A3}" type="pres">
      <dgm:prSet presAssocID="{F5F61C1C-243C-44AC-985F-CB23EC5071D6}" presName="linNode" presStyleCnt="0"/>
      <dgm:spPr/>
    </dgm:pt>
    <dgm:pt modelId="{76385D9B-6173-4A7F-944D-75E21025A555}" type="pres">
      <dgm:prSet presAssocID="{F5F61C1C-243C-44AC-985F-CB23EC5071D6}" presName="parentText" presStyleLbl="node1" presStyleIdx="3" presStyleCnt="6" custScaleX="309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726454-1805-4E56-9733-7E5BD6A2336E}" type="pres">
      <dgm:prSet presAssocID="{F5F61C1C-243C-44AC-985F-CB23EC5071D6}" presName="descendantText" presStyleLbl="alignAccFollowNode1" presStyleIdx="3" presStyleCnt="6" custScaleX="129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7ACE0-643D-40B7-A1AB-F03B516B208D}" type="pres">
      <dgm:prSet presAssocID="{E29F6FE7-A0C0-4BF4-984A-5FF864ACA1C3}" presName="sp" presStyleCnt="0"/>
      <dgm:spPr/>
    </dgm:pt>
    <dgm:pt modelId="{903B7A8F-DC2A-4013-95BC-19F1BD457FFA}" type="pres">
      <dgm:prSet presAssocID="{6FDBE22A-B111-4A37-963C-EAAD42499ACE}" presName="linNode" presStyleCnt="0"/>
      <dgm:spPr/>
    </dgm:pt>
    <dgm:pt modelId="{923CFEB6-9006-404E-A878-E90CE81D761F}" type="pres">
      <dgm:prSet presAssocID="{6FDBE22A-B111-4A37-963C-EAAD42499ACE}" presName="parentText" presStyleLbl="node1" presStyleIdx="4" presStyleCnt="6" custScaleX="309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92C0D-6BE4-439B-8769-E2DCCD0FED38}" type="pres">
      <dgm:prSet presAssocID="{6FDBE22A-B111-4A37-963C-EAAD42499ACE}" presName="descendantText" presStyleLbl="alignAccFollowNode1" presStyleIdx="4" presStyleCnt="6" custScaleX="129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370DE-9989-4C58-8902-6BE1E7DCA797}" type="pres">
      <dgm:prSet presAssocID="{38CCF9EB-97F2-4408-AC7A-EF1BA1DBEC0E}" presName="sp" presStyleCnt="0"/>
      <dgm:spPr/>
    </dgm:pt>
    <dgm:pt modelId="{4C621478-7141-43D3-9077-06E3E78A11E6}" type="pres">
      <dgm:prSet presAssocID="{DEAB24F7-B41C-493A-A83C-3DC6EB4DA6D1}" presName="linNode" presStyleCnt="0"/>
      <dgm:spPr/>
    </dgm:pt>
    <dgm:pt modelId="{5633AF2A-0136-4ECB-871B-ACFD3F37DF8D}" type="pres">
      <dgm:prSet presAssocID="{DEAB24F7-B41C-493A-A83C-3DC6EB4DA6D1}" presName="parentText" presStyleLbl="node1" presStyleIdx="5" presStyleCnt="6" custScaleX="309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F88419-D26E-4487-A793-FE04D6057311}" type="pres">
      <dgm:prSet presAssocID="{DEAB24F7-B41C-493A-A83C-3DC6EB4DA6D1}" presName="descendantText" presStyleLbl="alignAccFollowNode1" presStyleIdx="5" presStyleCnt="6" custScaleX="129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29D866-5F9C-4D39-BFE4-5DD5F76D362A}" srcId="{66062085-ED2F-41ED-9E5F-CBA60360A6BD}" destId="{F5EB276E-6E13-4649-87BC-D2BB227D8BE4}" srcOrd="0" destOrd="0" parTransId="{E48F2877-8B5C-4A64-8F3B-06732B0D468C}" sibTransId="{32790BE6-227A-4B34-AFD9-F935703FFD16}"/>
    <dgm:cxn modelId="{FFA400D4-3011-4218-8C76-C6E9AE0BCDCF}" srcId="{DEAB24F7-B41C-493A-A83C-3DC6EB4DA6D1}" destId="{407F852D-8080-4A1E-8603-186A2497E9DF}" srcOrd="0" destOrd="0" parTransId="{B112D186-FD79-4EA0-AB9B-BA4290280C03}" sibTransId="{7B44C179-20BA-4B4E-AB40-AEFAE5730AB3}"/>
    <dgm:cxn modelId="{C984A02A-DE37-4B98-B64A-BE9A13537930}" type="presOf" srcId="{CD7759DD-E78F-4D5D-A879-19A125A249B6}" destId="{EB0D523C-F880-4431-90F5-32210511F112}" srcOrd="0" destOrd="0" presId="urn:microsoft.com/office/officeart/2005/8/layout/vList5"/>
    <dgm:cxn modelId="{89C69CF9-03BE-416F-8D78-3A0490FDCF81}" srcId="{6FDBE22A-B111-4A37-963C-EAAD42499ACE}" destId="{3B140A75-4DF4-45BB-8BE2-00C42BFA9FBD}" srcOrd="0" destOrd="0" parTransId="{CDF7552A-ACC0-4FCB-BBCA-573B12D36631}" sibTransId="{90A41B76-FBD1-4716-8FA0-61DFD3B365B2}"/>
    <dgm:cxn modelId="{97E882AA-17CD-46CB-822B-89334DA1EDEF}" type="presOf" srcId="{B85AA306-D61E-4663-B146-39FA6838158A}" destId="{A19CBE66-FFDB-4977-B0EF-F508A82A4E59}" srcOrd="0" destOrd="0" presId="urn:microsoft.com/office/officeart/2005/8/layout/vList5"/>
    <dgm:cxn modelId="{8034C5EA-33F4-438C-BBF2-787E957496D3}" type="presOf" srcId="{7B6BA95E-F34D-4E0A-9E31-2D40C5718247}" destId="{9AFD15E2-46BA-4E50-83F8-AB6CAAD1C4C4}" srcOrd="0" destOrd="0" presId="urn:microsoft.com/office/officeart/2005/8/layout/vList5"/>
    <dgm:cxn modelId="{74DD3012-FC1B-4CEB-8EF1-EE92FD078E77}" type="presOf" srcId="{40C0F13B-5CB6-4911-87D8-4DACAD9F279A}" destId="{AB726454-1805-4E56-9733-7E5BD6A2336E}" srcOrd="0" destOrd="0" presId="urn:microsoft.com/office/officeart/2005/8/layout/vList5"/>
    <dgm:cxn modelId="{1C16A2B3-CDB4-464F-958F-948D762B7B7D}" type="presOf" srcId="{F5F61C1C-243C-44AC-985F-CB23EC5071D6}" destId="{76385D9B-6173-4A7F-944D-75E21025A555}" srcOrd="0" destOrd="0" presId="urn:microsoft.com/office/officeart/2005/8/layout/vList5"/>
    <dgm:cxn modelId="{8C3124E4-7B6B-41F3-9CCB-D247118F194B}" type="presOf" srcId="{407F852D-8080-4A1E-8603-186A2497E9DF}" destId="{C3F88419-D26E-4487-A793-FE04D6057311}" srcOrd="0" destOrd="0" presId="urn:microsoft.com/office/officeart/2005/8/layout/vList5"/>
    <dgm:cxn modelId="{A50F5909-480A-42D7-8C82-02D9CEBB2704}" srcId="{F5F61C1C-243C-44AC-985F-CB23EC5071D6}" destId="{40C0F13B-5CB6-4911-87D8-4DACAD9F279A}" srcOrd="0" destOrd="0" parTransId="{6DE5FF2B-9E6D-4547-9D2E-E28AA88FE549}" sibTransId="{3A5E39BF-7A69-4E68-95D5-01946DC5F668}"/>
    <dgm:cxn modelId="{089D09C9-B371-4FD3-9A1F-A1890369ABFA}" type="presOf" srcId="{3B140A75-4DF4-45BB-8BE2-00C42BFA9FBD}" destId="{95492C0D-6BE4-439B-8769-E2DCCD0FED38}" srcOrd="0" destOrd="0" presId="urn:microsoft.com/office/officeart/2005/8/layout/vList5"/>
    <dgm:cxn modelId="{E444AE45-A2B4-45C6-9024-4D8DE99A46CA}" srcId="{44DE0BD9-BB3C-4211-BEF1-7519CBA60420}" destId="{7B6BA95E-F34D-4E0A-9E31-2D40C5718247}" srcOrd="2" destOrd="0" parTransId="{35B699FD-5A0D-43C3-A747-DD1E844C344F}" sibTransId="{9B89A87D-9555-420D-8E3B-8E5429C66431}"/>
    <dgm:cxn modelId="{D84CA922-E902-4EBE-A62A-DEF64A3F4FAE}" srcId="{44DE0BD9-BB3C-4211-BEF1-7519CBA60420}" destId="{66062085-ED2F-41ED-9E5F-CBA60360A6BD}" srcOrd="0" destOrd="0" parTransId="{C7569382-2B78-4C4F-B8AB-AEC471D58F9D}" sibTransId="{282F685C-29EE-4879-9649-816F0E269F30}"/>
    <dgm:cxn modelId="{EC0A0A10-F40E-4BE7-8FC6-012162B457BA}" type="presOf" srcId="{44DE0BD9-BB3C-4211-BEF1-7519CBA60420}" destId="{F6350C5E-3FC6-4102-823A-84F5CD94B9C9}" srcOrd="0" destOrd="0" presId="urn:microsoft.com/office/officeart/2005/8/layout/vList5"/>
    <dgm:cxn modelId="{4C4F9C2C-D251-467A-91C6-48093C9616C0}" type="presOf" srcId="{F5EB276E-6E13-4649-87BC-D2BB227D8BE4}" destId="{1B4B41AE-6E64-4EEA-822A-76A85861C033}" srcOrd="0" destOrd="0" presId="urn:microsoft.com/office/officeart/2005/8/layout/vList5"/>
    <dgm:cxn modelId="{B70FD9D6-233E-44E8-86AF-A999F9186929}" srcId="{249A4259-4B4D-476E-9A0B-E4A701E030AB}" destId="{CD7759DD-E78F-4D5D-A879-19A125A249B6}" srcOrd="0" destOrd="0" parTransId="{C643E007-C197-485D-910D-696555722DA3}" sibTransId="{C777A97D-3A49-4B5F-B00A-0C4F8CE91C31}"/>
    <dgm:cxn modelId="{2B99688F-CC2D-4F92-AF81-710865C682EA}" type="presOf" srcId="{6FDBE22A-B111-4A37-963C-EAAD42499ACE}" destId="{923CFEB6-9006-404E-A878-E90CE81D761F}" srcOrd="0" destOrd="0" presId="urn:microsoft.com/office/officeart/2005/8/layout/vList5"/>
    <dgm:cxn modelId="{6011E9A9-9DC8-4F4C-98A7-F8444FD454BC}" srcId="{44DE0BD9-BB3C-4211-BEF1-7519CBA60420}" destId="{DEAB24F7-B41C-493A-A83C-3DC6EB4DA6D1}" srcOrd="5" destOrd="0" parTransId="{8F687783-2A66-4C07-A540-5AB83698650A}" sibTransId="{4E8815C6-E1C9-4B99-8277-74FE9E6AD4D1}"/>
    <dgm:cxn modelId="{92919E2D-0504-494D-8925-EF7F319071BD}" type="presOf" srcId="{DEAB24F7-B41C-493A-A83C-3DC6EB4DA6D1}" destId="{5633AF2A-0136-4ECB-871B-ACFD3F37DF8D}" srcOrd="0" destOrd="0" presId="urn:microsoft.com/office/officeart/2005/8/layout/vList5"/>
    <dgm:cxn modelId="{09B7D5C2-6B1E-453A-A7D1-E4785383F47D}" srcId="{44DE0BD9-BB3C-4211-BEF1-7519CBA60420}" destId="{F5F61C1C-243C-44AC-985F-CB23EC5071D6}" srcOrd="3" destOrd="0" parTransId="{D02DFDC5-6651-4ADB-94AA-BFA7F5FDE788}" sibTransId="{E29F6FE7-A0C0-4BF4-984A-5FF864ACA1C3}"/>
    <dgm:cxn modelId="{75D0A87A-2187-4B20-A0CF-F9E06BC23396}" srcId="{44DE0BD9-BB3C-4211-BEF1-7519CBA60420}" destId="{249A4259-4B4D-476E-9A0B-E4A701E030AB}" srcOrd="1" destOrd="0" parTransId="{BFE1252F-B148-4CC0-9A06-D51D926533F8}" sibTransId="{53124E74-F305-4239-853C-F197BFBF77A8}"/>
    <dgm:cxn modelId="{A04B218E-1503-4108-ABD8-F71B33CDE716}" type="presOf" srcId="{249A4259-4B4D-476E-9A0B-E4A701E030AB}" destId="{E27734C2-FEDA-4BF1-85E9-DA3D476260AD}" srcOrd="0" destOrd="0" presId="urn:microsoft.com/office/officeart/2005/8/layout/vList5"/>
    <dgm:cxn modelId="{661A19A5-7B4E-4170-8ED4-0334B77F96BF}" srcId="{7B6BA95E-F34D-4E0A-9E31-2D40C5718247}" destId="{B85AA306-D61E-4663-B146-39FA6838158A}" srcOrd="0" destOrd="0" parTransId="{D22D2CFF-82E7-4970-BE3F-4FE897170D94}" sibTransId="{5807E35B-F973-4D9A-98FE-4C7CB9E0FA0E}"/>
    <dgm:cxn modelId="{DC52267B-785D-4256-BFF9-BF62C4E5A5BC}" type="presOf" srcId="{66062085-ED2F-41ED-9E5F-CBA60360A6BD}" destId="{E3626286-A894-4766-8D15-BC86FFF9CADC}" srcOrd="0" destOrd="0" presId="urn:microsoft.com/office/officeart/2005/8/layout/vList5"/>
    <dgm:cxn modelId="{3BB221A2-886E-4749-B415-108D9BD22EE5}" srcId="{44DE0BD9-BB3C-4211-BEF1-7519CBA60420}" destId="{6FDBE22A-B111-4A37-963C-EAAD42499ACE}" srcOrd="4" destOrd="0" parTransId="{C7C223C5-359C-4181-AAD3-C4FBB07B0DC9}" sibTransId="{38CCF9EB-97F2-4408-AC7A-EF1BA1DBEC0E}"/>
    <dgm:cxn modelId="{001A2E1D-919A-49E8-A2BC-484D9F7AAE99}" type="presParOf" srcId="{F6350C5E-3FC6-4102-823A-84F5CD94B9C9}" destId="{A03AEC5C-C1A5-4E2C-9448-0493F50F8CEA}" srcOrd="0" destOrd="0" presId="urn:microsoft.com/office/officeart/2005/8/layout/vList5"/>
    <dgm:cxn modelId="{5CC1868E-34DF-49CF-B357-939F8A718D9E}" type="presParOf" srcId="{A03AEC5C-C1A5-4E2C-9448-0493F50F8CEA}" destId="{E3626286-A894-4766-8D15-BC86FFF9CADC}" srcOrd="0" destOrd="0" presId="urn:microsoft.com/office/officeart/2005/8/layout/vList5"/>
    <dgm:cxn modelId="{B6A5354D-9564-4BC0-ABDA-25D70DE06DA7}" type="presParOf" srcId="{A03AEC5C-C1A5-4E2C-9448-0493F50F8CEA}" destId="{1B4B41AE-6E64-4EEA-822A-76A85861C033}" srcOrd="1" destOrd="0" presId="urn:microsoft.com/office/officeart/2005/8/layout/vList5"/>
    <dgm:cxn modelId="{C26AB43D-29DE-4424-ACDB-F2C8DD41079B}" type="presParOf" srcId="{F6350C5E-3FC6-4102-823A-84F5CD94B9C9}" destId="{D5122BDB-06E4-4F7F-9BBB-7BBB0606AE57}" srcOrd="1" destOrd="0" presId="urn:microsoft.com/office/officeart/2005/8/layout/vList5"/>
    <dgm:cxn modelId="{DBE89662-77FC-4219-B385-2B05FCA1A3B9}" type="presParOf" srcId="{F6350C5E-3FC6-4102-823A-84F5CD94B9C9}" destId="{C39A376B-66B1-4339-A1E4-99EF2E9D4820}" srcOrd="2" destOrd="0" presId="urn:microsoft.com/office/officeart/2005/8/layout/vList5"/>
    <dgm:cxn modelId="{E62C5448-4030-4466-8F4E-0914653CEF98}" type="presParOf" srcId="{C39A376B-66B1-4339-A1E4-99EF2E9D4820}" destId="{E27734C2-FEDA-4BF1-85E9-DA3D476260AD}" srcOrd="0" destOrd="0" presId="urn:microsoft.com/office/officeart/2005/8/layout/vList5"/>
    <dgm:cxn modelId="{E2F75CBB-9578-4C12-BE57-D116E1779AA1}" type="presParOf" srcId="{C39A376B-66B1-4339-A1E4-99EF2E9D4820}" destId="{EB0D523C-F880-4431-90F5-32210511F112}" srcOrd="1" destOrd="0" presId="urn:microsoft.com/office/officeart/2005/8/layout/vList5"/>
    <dgm:cxn modelId="{962B27F8-E6B9-4B20-BD0A-2C0A41206EF8}" type="presParOf" srcId="{F6350C5E-3FC6-4102-823A-84F5CD94B9C9}" destId="{2B39645E-1478-45C7-A7DC-FE9CBB1B7028}" srcOrd="3" destOrd="0" presId="urn:microsoft.com/office/officeart/2005/8/layout/vList5"/>
    <dgm:cxn modelId="{23930854-A234-4E37-B6AA-3DF89E21CD84}" type="presParOf" srcId="{F6350C5E-3FC6-4102-823A-84F5CD94B9C9}" destId="{ACB88CC4-B474-4132-929C-FA84AC6E347D}" srcOrd="4" destOrd="0" presId="urn:microsoft.com/office/officeart/2005/8/layout/vList5"/>
    <dgm:cxn modelId="{D390FA7F-C3A6-495C-9512-93BF47B0FD58}" type="presParOf" srcId="{ACB88CC4-B474-4132-929C-FA84AC6E347D}" destId="{9AFD15E2-46BA-4E50-83F8-AB6CAAD1C4C4}" srcOrd="0" destOrd="0" presId="urn:microsoft.com/office/officeart/2005/8/layout/vList5"/>
    <dgm:cxn modelId="{2D4DCCAC-4651-4299-8675-54719A60E65E}" type="presParOf" srcId="{ACB88CC4-B474-4132-929C-FA84AC6E347D}" destId="{A19CBE66-FFDB-4977-B0EF-F508A82A4E59}" srcOrd="1" destOrd="0" presId="urn:microsoft.com/office/officeart/2005/8/layout/vList5"/>
    <dgm:cxn modelId="{C3DB0A6A-CA2B-4146-9DA2-24B6986E8803}" type="presParOf" srcId="{F6350C5E-3FC6-4102-823A-84F5CD94B9C9}" destId="{84BAB6B3-DFCC-4F66-B007-27939362A297}" srcOrd="5" destOrd="0" presId="urn:microsoft.com/office/officeart/2005/8/layout/vList5"/>
    <dgm:cxn modelId="{68506645-087B-401C-9CA9-CDAB4475D28D}" type="presParOf" srcId="{F6350C5E-3FC6-4102-823A-84F5CD94B9C9}" destId="{A74857ED-19A3-477B-94F9-9D214A5990A3}" srcOrd="6" destOrd="0" presId="urn:microsoft.com/office/officeart/2005/8/layout/vList5"/>
    <dgm:cxn modelId="{86194F73-17F8-4EEC-96A8-50653B5F4903}" type="presParOf" srcId="{A74857ED-19A3-477B-94F9-9D214A5990A3}" destId="{76385D9B-6173-4A7F-944D-75E21025A555}" srcOrd="0" destOrd="0" presId="urn:microsoft.com/office/officeart/2005/8/layout/vList5"/>
    <dgm:cxn modelId="{BC6E7969-DBF1-4C7F-B17C-238F1B7ADF28}" type="presParOf" srcId="{A74857ED-19A3-477B-94F9-9D214A5990A3}" destId="{AB726454-1805-4E56-9733-7E5BD6A2336E}" srcOrd="1" destOrd="0" presId="urn:microsoft.com/office/officeart/2005/8/layout/vList5"/>
    <dgm:cxn modelId="{AD4DBE0B-4D0A-4B96-8C64-0CD15E7D2BF4}" type="presParOf" srcId="{F6350C5E-3FC6-4102-823A-84F5CD94B9C9}" destId="{DFB7ACE0-643D-40B7-A1AB-F03B516B208D}" srcOrd="7" destOrd="0" presId="urn:microsoft.com/office/officeart/2005/8/layout/vList5"/>
    <dgm:cxn modelId="{898B62EC-3B70-4E9A-915E-9C3895B56CFC}" type="presParOf" srcId="{F6350C5E-3FC6-4102-823A-84F5CD94B9C9}" destId="{903B7A8F-DC2A-4013-95BC-19F1BD457FFA}" srcOrd="8" destOrd="0" presId="urn:microsoft.com/office/officeart/2005/8/layout/vList5"/>
    <dgm:cxn modelId="{251277C1-8245-46E5-8D71-66D1CBF4A257}" type="presParOf" srcId="{903B7A8F-DC2A-4013-95BC-19F1BD457FFA}" destId="{923CFEB6-9006-404E-A878-E90CE81D761F}" srcOrd="0" destOrd="0" presId="urn:microsoft.com/office/officeart/2005/8/layout/vList5"/>
    <dgm:cxn modelId="{7592F646-14EC-4D03-B2DC-E73331758D4C}" type="presParOf" srcId="{903B7A8F-DC2A-4013-95BC-19F1BD457FFA}" destId="{95492C0D-6BE4-439B-8769-E2DCCD0FED38}" srcOrd="1" destOrd="0" presId="urn:microsoft.com/office/officeart/2005/8/layout/vList5"/>
    <dgm:cxn modelId="{F3039849-0BF4-428C-9481-BFD0C5FB20CF}" type="presParOf" srcId="{F6350C5E-3FC6-4102-823A-84F5CD94B9C9}" destId="{2D2370DE-9989-4C58-8902-6BE1E7DCA797}" srcOrd="9" destOrd="0" presId="urn:microsoft.com/office/officeart/2005/8/layout/vList5"/>
    <dgm:cxn modelId="{0B0BDEEF-8565-478C-9E92-B83AC42B93EB}" type="presParOf" srcId="{F6350C5E-3FC6-4102-823A-84F5CD94B9C9}" destId="{4C621478-7141-43D3-9077-06E3E78A11E6}" srcOrd="10" destOrd="0" presId="urn:microsoft.com/office/officeart/2005/8/layout/vList5"/>
    <dgm:cxn modelId="{D51FCC6F-DAA0-4B42-9846-D9554152EA99}" type="presParOf" srcId="{4C621478-7141-43D3-9077-06E3E78A11E6}" destId="{5633AF2A-0136-4ECB-871B-ACFD3F37DF8D}" srcOrd="0" destOrd="0" presId="urn:microsoft.com/office/officeart/2005/8/layout/vList5"/>
    <dgm:cxn modelId="{EBE3C79F-ACE4-40A7-AD3F-8FCFE95E9B2E}" type="presParOf" srcId="{4C621478-7141-43D3-9077-06E3E78A11E6}" destId="{C3F88419-D26E-4487-A793-FE04D605731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FFCFE-97D8-4FAE-986D-701D9A1734A4}">
      <dsp:nvSpPr>
        <dsp:cNvPr id="0" name=""/>
        <dsp:cNvSpPr/>
      </dsp:nvSpPr>
      <dsp:spPr>
        <a:xfrm>
          <a:off x="0" y="565572"/>
          <a:ext cx="9467850" cy="957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FD33CE-0AA9-4175-AC6F-3DCFBC8930FF}">
      <dsp:nvSpPr>
        <dsp:cNvPr id="0" name=""/>
        <dsp:cNvSpPr/>
      </dsp:nvSpPr>
      <dsp:spPr>
        <a:xfrm>
          <a:off x="582722" y="4692"/>
          <a:ext cx="7859943" cy="1121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504" tIns="0" rIns="25050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solidFill>
                <a:schemeClr val="accent4"/>
              </a:solidFill>
            </a:rPr>
            <a:t>Ввод в эксплуатацию новых энергоблоков</a:t>
          </a:r>
          <a:endParaRPr lang="ru-RU" sz="2400" b="1" kern="1200" dirty="0">
            <a:solidFill>
              <a:schemeClr val="accent4"/>
            </a:solidFill>
          </a:endParaRPr>
        </a:p>
      </dsp:txBody>
      <dsp:txXfrm>
        <a:off x="637482" y="59452"/>
        <a:ext cx="7750423" cy="1012240"/>
      </dsp:txXfrm>
    </dsp:sp>
    <dsp:sp modelId="{F9BC6B79-7BD9-435A-83F6-4A67D85FDB8C}">
      <dsp:nvSpPr>
        <dsp:cNvPr id="0" name=""/>
        <dsp:cNvSpPr/>
      </dsp:nvSpPr>
      <dsp:spPr>
        <a:xfrm>
          <a:off x="0" y="2289252"/>
          <a:ext cx="9467850" cy="957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776146-0777-4336-AED5-7DB731FA5436}">
      <dsp:nvSpPr>
        <dsp:cNvPr id="0" name=""/>
        <dsp:cNvSpPr/>
      </dsp:nvSpPr>
      <dsp:spPr>
        <a:xfrm>
          <a:off x="552903" y="1852091"/>
          <a:ext cx="7885791" cy="1121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504" tIns="0" rIns="25050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smtClean="0">
              <a:solidFill>
                <a:schemeClr val="accent4"/>
              </a:solidFill>
            </a:rPr>
            <a:t>Реализация программы ПСЭ действующих энергоблоков</a:t>
          </a:r>
          <a:endParaRPr lang="ru-RU" sz="2400" b="1" kern="1200" dirty="0">
            <a:solidFill>
              <a:schemeClr val="accent4"/>
            </a:solidFill>
          </a:endParaRPr>
        </a:p>
      </dsp:txBody>
      <dsp:txXfrm>
        <a:off x="607663" y="1906851"/>
        <a:ext cx="7776271" cy="1012240"/>
      </dsp:txXfrm>
    </dsp:sp>
    <dsp:sp modelId="{51D41A7B-0996-4FE3-88A6-DA6F1E0FDB1D}">
      <dsp:nvSpPr>
        <dsp:cNvPr id="0" name=""/>
        <dsp:cNvSpPr/>
      </dsp:nvSpPr>
      <dsp:spPr>
        <a:xfrm>
          <a:off x="0" y="4012932"/>
          <a:ext cx="9467850" cy="957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A0C59-33C5-4E7E-84BB-A13314E11B76}">
      <dsp:nvSpPr>
        <dsp:cNvPr id="0" name=""/>
        <dsp:cNvSpPr/>
      </dsp:nvSpPr>
      <dsp:spPr>
        <a:xfrm>
          <a:off x="473392" y="3452052"/>
          <a:ext cx="8043260" cy="1121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504" tIns="0" rIns="25050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smtClean="0">
              <a:solidFill>
                <a:schemeClr val="accent4"/>
              </a:solidFill>
            </a:rPr>
            <a:t>Реализация программы обеспечения безопасной и устойчивой работы действующих энергоблоков </a:t>
          </a:r>
          <a:endParaRPr lang="ru-RU" sz="2400" b="1" i="0" kern="1200" dirty="0">
            <a:solidFill>
              <a:schemeClr val="accent4"/>
            </a:solidFill>
          </a:endParaRPr>
        </a:p>
      </dsp:txBody>
      <dsp:txXfrm>
        <a:off x="528152" y="3506812"/>
        <a:ext cx="7933740" cy="1012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FCA04-A2BA-4836-86A7-FFA98F536053}">
      <dsp:nvSpPr>
        <dsp:cNvPr id="0" name=""/>
        <dsp:cNvSpPr/>
      </dsp:nvSpPr>
      <dsp:spPr>
        <a:xfrm>
          <a:off x="0" y="4231"/>
          <a:ext cx="945356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10409-CC82-4CCA-8DB0-AB7FD5DC307C}">
      <dsp:nvSpPr>
        <dsp:cNvPr id="0" name=""/>
        <dsp:cNvSpPr/>
      </dsp:nvSpPr>
      <dsp:spPr>
        <a:xfrm>
          <a:off x="0" y="4231"/>
          <a:ext cx="9453562" cy="825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Программы замены электротехнического оборудования (</a:t>
          </a:r>
          <a:r>
            <a:rPr lang="ru-RU" sz="1600" b="0" kern="1200" dirty="0" smtClean="0"/>
            <a:t>10 </a:t>
          </a:r>
          <a:r>
            <a:rPr lang="ru-RU" sz="1600" b="0" kern="1200" dirty="0" smtClean="0"/>
            <a:t>Программ), </a:t>
          </a:r>
          <a:br>
            <a:rPr lang="ru-RU" sz="1600" b="0" kern="1200" dirty="0" smtClean="0"/>
          </a:br>
          <a:r>
            <a:rPr lang="ru-RU" sz="1600" b="0" kern="1200" dirty="0" smtClean="0"/>
            <a:t>период реализации 2010 - 2025 гг.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4"/>
              </a:solidFill>
            </a:rPr>
            <a:t>Все АЭС</a:t>
          </a:r>
          <a:endParaRPr lang="ru-RU" sz="1600" b="1" kern="1200" dirty="0">
            <a:solidFill>
              <a:schemeClr val="accent4"/>
            </a:solidFill>
          </a:endParaRPr>
        </a:p>
      </dsp:txBody>
      <dsp:txXfrm>
        <a:off x="0" y="4231"/>
        <a:ext cx="9453562" cy="825151"/>
      </dsp:txXfrm>
    </dsp:sp>
    <dsp:sp modelId="{5B7D7B53-1897-47C2-8B1B-BE751FD8BAF1}">
      <dsp:nvSpPr>
        <dsp:cNvPr id="0" name=""/>
        <dsp:cNvSpPr/>
      </dsp:nvSpPr>
      <dsp:spPr>
        <a:xfrm>
          <a:off x="0" y="829383"/>
          <a:ext cx="945356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F81A28-BF6A-469B-9C0B-59E24822C893}">
      <dsp:nvSpPr>
        <dsp:cNvPr id="0" name=""/>
        <dsp:cNvSpPr/>
      </dsp:nvSpPr>
      <dsp:spPr>
        <a:xfrm>
          <a:off x="0" y="829383"/>
          <a:ext cx="9453562" cy="825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Мероприятия по повышению надежности и эффективности тепломеханического оборудования атомных станций, период реализации 2018 - 2025 гг.</a:t>
          </a:r>
          <a:br>
            <a:rPr lang="ru-RU" sz="1600" b="0" kern="1200" dirty="0" smtClean="0"/>
          </a:br>
          <a:r>
            <a:rPr lang="ru-RU" sz="1600" b="1" kern="1200" dirty="0" smtClean="0">
              <a:solidFill>
                <a:schemeClr val="accent4"/>
              </a:solidFill>
            </a:rPr>
            <a:t>Все АЭС</a:t>
          </a:r>
          <a:endParaRPr lang="ru-RU" sz="1600" b="0" kern="1200" dirty="0"/>
        </a:p>
      </dsp:txBody>
      <dsp:txXfrm>
        <a:off x="0" y="829383"/>
        <a:ext cx="9453562" cy="825151"/>
      </dsp:txXfrm>
    </dsp:sp>
    <dsp:sp modelId="{3A9943DF-4385-4779-A35A-1CE52A822F15}">
      <dsp:nvSpPr>
        <dsp:cNvPr id="0" name=""/>
        <dsp:cNvSpPr/>
      </dsp:nvSpPr>
      <dsp:spPr>
        <a:xfrm>
          <a:off x="0" y="1654535"/>
          <a:ext cx="945356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C57E2-B4D3-43F2-8AE3-99B283EF6615}">
      <dsp:nvSpPr>
        <dsp:cNvPr id="0" name=""/>
        <dsp:cNvSpPr/>
      </dsp:nvSpPr>
      <dsp:spPr>
        <a:xfrm>
          <a:off x="0" y="1654535"/>
          <a:ext cx="9453562" cy="825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Актуализированные мероприятия для снижения последствий </a:t>
          </a:r>
          <a:r>
            <a:rPr lang="ru-RU" sz="1600" b="0" kern="1200" dirty="0" err="1" smtClean="0"/>
            <a:t>запроектных</a:t>
          </a:r>
          <a:r>
            <a:rPr lang="ru-RU" sz="1600" b="0" kern="1200" dirty="0" smtClean="0"/>
            <a:t> аварий на АЭС, период реализации 2012 – 2021 гг. </a:t>
          </a:r>
          <a:br>
            <a:rPr lang="ru-RU" sz="1600" b="0" kern="1200" dirty="0" smtClean="0"/>
          </a:br>
          <a:r>
            <a:rPr lang="ru-RU" sz="1600" b="0" kern="1200" dirty="0" smtClean="0">
              <a:solidFill>
                <a:schemeClr val="tx1"/>
              </a:solidFill>
            </a:rPr>
            <a:t>(аварийный КИП</a:t>
          </a:r>
          <a:r>
            <a:rPr lang="ru-RU" sz="1600" b="1" kern="1200" dirty="0" smtClean="0">
              <a:solidFill>
                <a:schemeClr val="accent4"/>
              </a:solidFill>
            </a:rPr>
            <a:t> для АЭС с ВВЭР, </a:t>
          </a:r>
          <a:r>
            <a:rPr lang="ru-RU" sz="1600" b="0" kern="1200" dirty="0" smtClean="0">
              <a:solidFill>
                <a:schemeClr val="tx1"/>
              </a:solidFill>
            </a:rPr>
            <a:t>аварийный </a:t>
          </a:r>
          <a:r>
            <a:rPr lang="ru-RU" sz="1600" b="0" kern="1200" dirty="0" err="1" smtClean="0">
              <a:solidFill>
                <a:schemeClr val="tx1"/>
              </a:solidFill>
            </a:rPr>
            <a:t>пробоотбор</a:t>
          </a:r>
          <a:r>
            <a:rPr lang="ru-RU" sz="1600" b="1" kern="1200" dirty="0" smtClean="0">
              <a:solidFill>
                <a:schemeClr val="accent4"/>
              </a:solidFill>
            </a:rPr>
            <a:t> для АЭС с ВВЭР кроме КОЛАЭС)</a:t>
          </a:r>
          <a:endParaRPr lang="ru-RU" sz="1600" b="1" kern="1200" dirty="0">
            <a:solidFill>
              <a:schemeClr val="accent4"/>
            </a:solidFill>
          </a:endParaRPr>
        </a:p>
      </dsp:txBody>
      <dsp:txXfrm>
        <a:off x="0" y="1654535"/>
        <a:ext cx="9453562" cy="825151"/>
      </dsp:txXfrm>
    </dsp:sp>
    <dsp:sp modelId="{B65774D3-E12B-4359-8B87-A71600012AEF}">
      <dsp:nvSpPr>
        <dsp:cNvPr id="0" name=""/>
        <dsp:cNvSpPr/>
      </dsp:nvSpPr>
      <dsp:spPr>
        <a:xfrm>
          <a:off x="0" y="2479686"/>
          <a:ext cx="945356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E20925-DD6D-491A-9368-37280273AB12}">
      <dsp:nvSpPr>
        <dsp:cNvPr id="0" name=""/>
        <dsp:cNvSpPr/>
      </dsp:nvSpPr>
      <dsp:spPr>
        <a:xfrm>
          <a:off x="0" y="2479686"/>
          <a:ext cx="9444330" cy="1066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Отраслевой план мероприятий по поддержанию и повышению безопасной эксплуатации гидротехнических сооружений и градирен на период с 2018 по 2022 год                                            (градирни, </a:t>
          </a:r>
          <a:r>
            <a:rPr lang="ru-RU" sz="1600" b="0" kern="1200" dirty="0" err="1" smtClean="0"/>
            <a:t>водоуловители</a:t>
          </a:r>
          <a:r>
            <a:rPr lang="ru-RU" sz="1600" b="0" kern="1200" dirty="0" smtClean="0"/>
            <a:t> градирен, каналы, </a:t>
          </a:r>
          <a:r>
            <a:rPr lang="ru-RU" sz="1600" b="0" kern="1200" dirty="0" err="1" smtClean="0"/>
            <a:t>циркводоводы</a:t>
          </a:r>
          <a:r>
            <a:rPr lang="ru-RU" sz="1600" b="0" kern="1200" dirty="0" smtClean="0"/>
            <a:t>, пруды-охладители, </a:t>
          </a:r>
          <a:r>
            <a:rPr lang="ru-RU" sz="1600" b="0" kern="1200" dirty="0" err="1" smtClean="0"/>
            <a:t>берегоукрепление</a:t>
          </a:r>
          <a:r>
            <a:rPr lang="ru-RU" sz="1600" b="0" kern="1200" dirty="0" smtClean="0"/>
            <a:t>) </a:t>
          </a:r>
          <a:r>
            <a:rPr lang="ru-RU" sz="1600" b="1" kern="1200" dirty="0" smtClean="0">
              <a:solidFill>
                <a:schemeClr val="accent4"/>
              </a:solidFill>
            </a:rPr>
            <a:t>БЕЛАЭС, КЛНАЭС, НВОАЭС, РСТАЭС</a:t>
          </a:r>
          <a:endParaRPr lang="ru-RU" sz="1600" b="1" kern="1200" dirty="0">
            <a:solidFill>
              <a:schemeClr val="accent4"/>
            </a:solidFill>
          </a:endParaRPr>
        </a:p>
      </dsp:txBody>
      <dsp:txXfrm>
        <a:off x="0" y="2479686"/>
        <a:ext cx="9444330" cy="1066591"/>
      </dsp:txXfrm>
    </dsp:sp>
    <dsp:sp modelId="{00D8A369-79BD-4D92-897D-C8CFA3B36695}">
      <dsp:nvSpPr>
        <dsp:cNvPr id="0" name=""/>
        <dsp:cNvSpPr/>
      </dsp:nvSpPr>
      <dsp:spPr>
        <a:xfrm>
          <a:off x="0" y="3546278"/>
          <a:ext cx="945356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2233A-29F1-4E49-9353-56F1FF118C97}">
      <dsp:nvSpPr>
        <dsp:cNvPr id="0" name=""/>
        <dsp:cNvSpPr/>
      </dsp:nvSpPr>
      <dsp:spPr>
        <a:xfrm>
          <a:off x="0" y="3546278"/>
          <a:ext cx="9453562" cy="825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Сводная программа энергосбережения и повышения энергетической эффективности, период реализации 2017 – 2021 гг.</a:t>
          </a:r>
          <a:endParaRPr lang="ru-RU" sz="1600" b="0" kern="1200" dirty="0"/>
        </a:p>
      </dsp:txBody>
      <dsp:txXfrm>
        <a:off x="0" y="3546278"/>
        <a:ext cx="9453562" cy="825151"/>
      </dsp:txXfrm>
    </dsp:sp>
    <dsp:sp modelId="{619E7359-EE05-4A00-9E4C-D5426152CD43}">
      <dsp:nvSpPr>
        <dsp:cNvPr id="0" name=""/>
        <dsp:cNvSpPr/>
      </dsp:nvSpPr>
      <dsp:spPr>
        <a:xfrm>
          <a:off x="0" y="4371429"/>
          <a:ext cx="945356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4385B-E250-4F32-8F59-26787CDC8229}">
      <dsp:nvSpPr>
        <dsp:cNvPr id="0" name=""/>
        <dsp:cNvSpPr/>
      </dsp:nvSpPr>
      <dsp:spPr>
        <a:xfrm>
          <a:off x="0" y="4371429"/>
          <a:ext cx="9444330" cy="122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Программа работ по модернизации систем радиационного контроля АЭС, период реализации 2018-2020 гг.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Комплексный план реализации экологической политики, период реализации 2019-2021 гг.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4"/>
              </a:solidFill>
            </a:rPr>
            <a:t>Все АЭС </a:t>
          </a:r>
          <a:endParaRPr lang="ru-RU" sz="1600" b="0" kern="1200" dirty="0"/>
        </a:p>
      </dsp:txBody>
      <dsp:txXfrm>
        <a:off x="0" y="4371429"/>
        <a:ext cx="9444330" cy="12200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B41AE-6E64-4EEA-822A-76A85861C033}">
      <dsp:nvSpPr>
        <dsp:cNvPr id="0" name=""/>
        <dsp:cNvSpPr/>
      </dsp:nvSpPr>
      <dsp:spPr>
        <a:xfrm rot="5400000">
          <a:off x="5241274" y="-3735553"/>
          <a:ext cx="659754" cy="829863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Выполнение мероприятий по продлению сроков эксплуатации блока №2 Кольской АЭС;</a:t>
          </a:r>
          <a:endParaRPr lang="ru-RU" sz="1800" kern="1200" dirty="0"/>
        </a:p>
      </dsp:txBody>
      <dsp:txXfrm rot="-5400000">
        <a:off x="1421835" y="116093"/>
        <a:ext cx="8266427" cy="595340"/>
      </dsp:txXfrm>
    </dsp:sp>
    <dsp:sp modelId="{E3626286-A894-4766-8D15-BC86FFF9CADC}">
      <dsp:nvSpPr>
        <dsp:cNvPr id="0" name=""/>
        <dsp:cNvSpPr/>
      </dsp:nvSpPr>
      <dsp:spPr>
        <a:xfrm>
          <a:off x="303973" y="1416"/>
          <a:ext cx="1117861" cy="824693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4"/>
              </a:solidFill>
            </a:rPr>
            <a:t>1</a:t>
          </a:r>
          <a:endParaRPr lang="ru-RU" sz="2800" b="1" kern="1200" dirty="0">
            <a:solidFill>
              <a:schemeClr val="accent4"/>
            </a:solidFill>
          </a:endParaRPr>
        </a:p>
      </dsp:txBody>
      <dsp:txXfrm>
        <a:off x="344231" y="41674"/>
        <a:ext cx="1037345" cy="744177"/>
      </dsp:txXfrm>
    </dsp:sp>
    <dsp:sp modelId="{EB0D523C-F880-4431-90F5-32210511F112}">
      <dsp:nvSpPr>
        <dsp:cNvPr id="0" name=""/>
        <dsp:cNvSpPr/>
      </dsp:nvSpPr>
      <dsp:spPr>
        <a:xfrm rot="5400000">
          <a:off x="5241274" y="-2869625"/>
          <a:ext cx="659754" cy="829863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Выполнение мероприятий по модернизации блока №1 Калининской АЭС;</a:t>
          </a:r>
        </a:p>
      </dsp:txBody>
      <dsp:txXfrm rot="-5400000">
        <a:off x="1421835" y="982021"/>
        <a:ext cx="8266427" cy="595340"/>
      </dsp:txXfrm>
    </dsp:sp>
    <dsp:sp modelId="{E27734C2-FEDA-4BF1-85E9-DA3D476260AD}">
      <dsp:nvSpPr>
        <dsp:cNvPr id="0" name=""/>
        <dsp:cNvSpPr/>
      </dsp:nvSpPr>
      <dsp:spPr>
        <a:xfrm>
          <a:off x="303973" y="867344"/>
          <a:ext cx="1117861" cy="824693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4"/>
              </a:solidFill>
            </a:rPr>
            <a:t>2</a:t>
          </a:r>
        </a:p>
      </dsp:txBody>
      <dsp:txXfrm>
        <a:off x="344231" y="907602"/>
        <a:ext cx="1037345" cy="744177"/>
      </dsp:txXfrm>
    </dsp:sp>
    <dsp:sp modelId="{A19CBE66-FFDB-4977-B0EF-F508A82A4E59}">
      <dsp:nvSpPr>
        <dsp:cNvPr id="0" name=""/>
        <dsp:cNvSpPr/>
      </dsp:nvSpPr>
      <dsp:spPr>
        <a:xfrm rot="5400000">
          <a:off x="5241274" y="-2003698"/>
          <a:ext cx="659754" cy="829863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Проведение модернизации управляющей системы безопасности на блоке №3 Ростовской АЭС;</a:t>
          </a:r>
        </a:p>
      </dsp:txBody>
      <dsp:txXfrm rot="-5400000">
        <a:off x="1421835" y="1847948"/>
        <a:ext cx="8266427" cy="595340"/>
      </dsp:txXfrm>
    </dsp:sp>
    <dsp:sp modelId="{9AFD15E2-46BA-4E50-83F8-AB6CAAD1C4C4}">
      <dsp:nvSpPr>
        <dsp:cNvPr id="0" name=""/>
        <dsp:cNvSpPr/>
      </dsp:nvSpPr>
      <dsp:spPr>
        <a:xfrm>
          <a:off x="303973" y="1733272"/>
          <a:ext cx="1117861" cy="824693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4"/>
              </a:solidFill>
            </a:rPr>
            <a:t>3</a:t>
          </a:r>
        </a:p>
      </dsp:txBody>
      <dsp:txXfrm>
        <a:off x="344231" y="1773530"/>
        <a:ext cx="1037345" cy="744177"/>
      </dsp:txXfrm>
    </dsp:sp>
    <dsp:sp modelId="{AB726454-1805-4E56-9733-7E5BD6A2336E}">
      <dsp:nvSpPr>
        <dsp:cNvPr id="0" name=""/>
        <dsp:cNvSpPr/>
      </dsp:nvSpPr>
      <dsp:spPr>
        <a:xfrm rot="5400000">
          <a:off x="5241274" y="-1137770"/>
          <a:ext cx="659754" cy="829863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Замена 2-х парогенераторов на блоке №3 </a:t>
          </a:r>
          <a:r>
            <a:rPr lang="ru-RU" sz="1800" kern="1200" dirty="0" err="1" smtClean="0"/>
            <a:t>Балаковской</a:t>
          </a:r>
          <a:r>
            <a:rPr lang="ru-RU" sz="1800" kern="1200" dirty="0" smtClean="0"/>
            <a:t> АЭС;</a:t>
          </a:r>
        </a:p>
      </dsp:txBody>
      <dsp:txXfrm rot="-5400000">
        <a:off x="1421835" y="2713876"/>
        <a:ext cx="8266427" cy="595340"/>
      </dsp:txXfrm>
    </dsp:sp>
    <dsp:sp modelId="{76385D9B-6173-4A7F-944D-75E21025A555}">
      <dsp:nvSpPr>
        <dsp:cNvPr id="0" name=""/>
        <dsp:cNvSpPr/>
      </dsp:nvSpPr>
      <dsp:spPr>
        <a:xfrm>
          <a:off x="303973" y="2599200"/>
          <a:ext cx="1117861" cy="824693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4"/>
              </a:solidFill>
            </a:rPr>
            <a:t>4</a:t>
          </a:r>
        </a:p>
      </dsp:txBody>
      <dsp:txXfrm>
        <a:off x="344231" y="2639458"/>
        <a:ext cx="1037345" cy="744177"/>
      </dsp:txXfrm>
    </dsp:sp>
    <dsp:sp modelId="{95492C0D-6BE4-439B-8769-E2DCCD0FED38}">
      <dsp:nvSpPr>
        <dsp:cNvPr id="0" name=""/>
        <dsp:cNvSpPr/>
      </dsp:nvSpPr>
      <dsp:spPr>
        <a:xfrm rot="5400000">
          <a:off x="5241274" y="-271842"/>
          <a:ext cx="659754" cy="829863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Замена генератора на блоке №4 </a:t>
          </a:r>
          <a:r>
            <a:rPr lang="ru-RU" sz="1800" kern="1200" dirty="0" err="1" smtClean="0"/>
            <a:t>Балаковской</a:t>
          </a:r>
          <a:r>
            <a:rPr lang="ru-RU" sz="1800" kern="1200" dirty="0" smtClean="0"/>
            <a:t> АЭС;</a:t>
          </a:r>
        </a:p>
      </dsp:txBody>
      <dsp:txXfrm rot="-5400000">
        <a:off x="1421835" y="3579804"/>
        <a:ext cx="8266427" cy="595340"/>
      </dsp:txXfrm>
    </dsp:sp>
    <dsp:sp modelId="{923CFEB6-9006-404E-A878-E90CE81D761F}">
      <dsp:nvSpPr>
        <dsp:cNvPr id="0" name=""/>
        <dsp:cNvSpPr/>
      </dsp:nvSpPr>
      <dsp:spPr>
        <a:xfrm>
          <a:off x="303973" y="3465128"/>
          <a:ext cx="1117861" cy="824693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4"/>
              </a:solidFill>
            </a:rPr>
            <a:t>5</a:t>
          </a:r>
        </a:p>
      </dsp:txBody>
      <dsp:txXfrm>
        <a:off x="344231" y="3505386"/>
        <a:ext cx="1037345" cy="744177"/>
      </dsp:txXfrm>
    </dsp:sp>
    <dsp:sp modelId="{C3F88419-D26E-4487-A793-FE04D6057311}">
      <dsp:nvSpPr>
        <dsp:cNvPr id="0" name=""/>
        <dsp:cNvSpPr/>
      </dsp:nvSpPr>
      <dsp:spPr>
        <a:xfrm rot="5400000">
          <a:off x="5241274" y="594085"/>
          <a:ext cx="659754" cy="829863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Проведение </a:t>
          </a:r>
          <a:r>
            <a:rPr lang="ru-RU" sz="1800" kern="1200" dirty="0" smtClean="0"/>
            <a:t>мероприятий по восстановлению ресурсных характеристик графитовой кладки на энергоблоках №1, 2 и 3 Курской АЭС и №2 Ленинградской АЭС</a:t>
          </a:r>
          <a:endParaRPr lang="ru-RU" sz="1800" kern="1200" dirty="0"/>
        </a:p>
      </dsp:txBody>
      <dsp:txXfrm rot="-5400000">
        <a:off x="1421835" y="4445732"/>
        <a:ext cx="8266427" cy="595340"/>
      </dsp:txXfrm>
    </dsp:sp>
    <dsp:sp modelId="{5633AF2A-0136-4ECB-871B-ACFD3F37DF8D}">
      <dsp:nvSpPr>
        <dsp:cNvPr id="0" name=""/>
        <dsp:cNvSpPr/>
      </dsp:nvSpPr>
      <dsp:spPr>
        <a:xfrm>
          <a:off x="303973" y="4331056"/>
          <a:ext cx="1117861" cy="824693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4"/>
              </a:solidFill>
            </a:rPr>
            <a:t>6</a:t>
          </a:r>
          <a:endParaRPr lang="ru-RU" sz="2800" b="1" kern="1200" dirty="0">
            <a:solidFill>
              <a:schemeClr val="accent4"/>
            </a:solidFill>
          </a:endParaRPr>
        </a:p>
      </dsp:txBody>
      <dsp:txXfrm>
        <a:off x="344231" y="4371314"/>
        <a:ext cx="1037345" cy="744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81E05-9910-46F9-A2F3-1AFBCD206144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4AC27-0B2D-4854-B46F-FDC70FA6C0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084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A144E-CE39-446D-BBDC-4BAB46B4C798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1233488"/>
            <a:ext cx="48101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4E260-E63E-4DAF-BE98-AB6CFC67E8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606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E477B3-3A35-4AAA-957B-AAB089658C08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09563" y="723900"/>
            <a:ext cx="7672388" cy="5311775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804" y="6245530"/>
            <a:ext cx="5822340" cy="3919273"/>
          </a:xfrm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952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F7F364-0D81-4396-8E2D-59D2E999FC71}" type="slidenum">
              <a:rPr lang="ru-RU"/>
              <a:pPr/>
              <a:t>13</a:t>
            </a:fld>
            <a:endParaRPr lang="ru-RU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6725" y="803275"/>
            <a:ext cx="5803900" cy="40195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930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E260-E63E-4DAF-BE98-AB6CFC67E84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123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E260-E63E-4DAF-BE98-AB6CFC67E84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795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F7F364-0D81-4396-8E2D-59D2E999FC71}" type="slidenum">
              <a:rPr lang="ru-RU"/>
              <a:pPr/>
              <a:t>17</a:t>
            </a:fld>
            <a:endParaRPr lang="ru-RU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6725" y="803275"/>
            <a:ext cx="5803900" cy="40195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051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EEC7E8-FDCC-4F46-B072-E62987FC0BC6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09563" y="723900"/>
            <a:ext cx="7672388" cy="5311775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804" y="6245530"/>
            <a:ext cx="5822340" cy="3919273"/>
          </a:xfrm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232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E260-E63E-4DAF-BE98-AB6CFC67E84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761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66725" y="803275"/>
            <a:ext cx="5803900" cy="4019550"/>
          </a:xfrm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05CEEB-A0C9-4D95-A644-5DAB00E8678A}" type="slidenum">
              <a:rPr lang="ru-RU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361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4875"/>
            <a:fld id="{69E6419C-6888-45C4-9AC5-02F39E47803A}" type="datetime1">
              <a:rPr lang="ru-RU" smtClean="0">
                <a:latin typeface="Arial" charset="0"/>
              </a:rPr>
              <a:pPr defTabSz="904875"/>
              <a:t>03.12.2018</a:t>
            </a:fld>
            <a:endParaRPr lang="ru-RU" smtClean="0">
              <a:latin typeface="Arial" charset="0"/>
            </a:endParaRPr>
          </a:p>
        </p:txBody>
      </p:sp>
      <p:sp>
        <p:nvSpPr>
          <p:cNvPr id="19459" name="Rectangle 3"/>
          <p:cNvSpPr txBox="1">
            <a:spLocks noGrp="1" noChangeArrowheads="1"/>
          </p:cNvSpPr>
          <p:nvPr/>
        </p:nvSpPr>
        <p:spPr bwMode="auto">
          <a:xfrm>
            <a:off x="3817922" y="3"/>
            <a:ext cx="2918892" cy="53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35" tIns="45418" rIns="90835" bIns="45418"/>
          <a:lstStyle/>
          <a:p>
            <a:pPr algn="r" defTabSz="904875"/>
            <a:fld id="{986A4C8B-4054-4EAE-A40B-802B68A1C6BC}" type="datetime1">
              <a:rPr lang="ru-RU" sz="1200"/>
              <a:pPr algn="r" defTabSz="904875"/>
              <a:t>03.12.2018</a:t>
            </a:fld>
            <a:endParaRPr lang="ru-RU" sz="1200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4875"/>
            <a:fld id="{F8238FAA-89A6-42AD-80BB-13B4656316A4}" type="slidenum">
              <a:rPr lang="ru-RU" smtClean="0">
                <a:latin typeface="Arial" charset="0"/>
              </a:rPr>
              <a:pPr defTabSz="904875"/>
              <a:t>4</a:t>
            </a:fld>
            <a:endParaRPr lang="ru-RU" smtClean="0">
              <a:latin typeface="Arial" charset="0"/>
            </a:endParaRPr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962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РСТ-4:</a:t>
            </a:r>
            <a:r>
              <a:rPr lang="ru-RU" baseline="0" dirty="0" smtClean="0"/>
              <a:t> </a:t>
            </a:r>
            <a:r>
              <a:rPr lang="ru-RU" dirty="0" smtClean="0"/>
              <a:t> 06.12.2017 </a:t>
            </a:r>
            <a:r>
              <a:rPr lang="ru-RU" dirty="0" err="1" smtClean="0"/>
              <a:t>физпуск</a:t>
            </a:r>
            <a:r>
              <a:rPr lang="ru-RU" dirty="0" smtClean="0"/>
              <a:t>,</a:t>
            </a:r>
            <a:r>
              <a:rPr lang="ru-RU" baseline="0" dirty="0" smtClean="0"/>
              <a:t> 28.09.2018 – ввод в </a:t>
            </a:r>
            <a:r>
              <a:rPr lang="ru-RU" baseline="0" dirty="0" err="1" smtClean="0"/>
              <a:t>промэксплуатацию</a:t>
            </a:r>
            <a:r>
              <a:rPr lang="ru-RU" baseline="0" dirty="0" smtClean="0"/>
              <a:t>. План на 2018 – 2,8 млрд. </a:t>
            </a:r>
            <a:r>
              <a:rPr lang="ru-RU" dirty="0" smtClean="0"/>
              <a:t>Выработано  на 01.12.2018 - </a:t>
            </a:r>
            <a:r>
              <a:rPr lang="ru-RU" baseline="0" dirty="0" smtClean="0"/>
              <a:t>5,35 млрд. </a:t>
            </a:r>
            <a:r>
              <a:rPr lang="ru-RU" baseline="0" dirty="0" err="1" smtClean="0"/>
              <a:t>кВТч</a:t>
            </a:r>
            <a:endParaRPr lang="ru-RU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ЛЕН-5:</a:t>
            </a:r>
            <a:r>
              <a:rPr lang="ru-RU" baseline="0" dirty="0" smtClean="0"/>
              <a:t> </a:t>
            </a:r>
            <a:r>
              <a:rPr lang="ru-RU" dirty="0" smtClean="0"/>
              <a:t> 08.12.2017 </a:t>
            </a:r>
            <a:r>
              <a:rPr lang="ru-RU" dirty="0" err="1" smtClean="0"/>
              <a:t>физпуск</a:t>
            </a:r>
            <a:r>
              <a:rPr lang="ru-RU" dirty="0" smtClean="0"/>
              <a:t>, 29.10.2018 – ввод в </a:t>
            </a:r>
            <a:r>
              <a:rPr lang="ru-RU" dirty="0" err="1" smtClean="0"/>
              <a:t>промэксплуатацию</a:t>
            </a:r>
            <a:r>
              <a:rPr lang="ru-RU" dirty="0" smtClean="0"/>
              <a:t>. План на 2018 – 1,8 млрд. Выработано  на 01.12.2018 -  2,41 </a:t>
            </a:r>
            <a:r>
              <a:rPr lang="ru-RU" baseline="0" dirty="0" smtClean="0"/>
              <a:t>млрд. </a:t>
            </a:r>
            <a:r>
              <a:rPr lang="ru-RU" baseline="0" dirty="0" err="1" smtClean="0"/>
              <a:t>кВТч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E260-E63E-4DAF-BE98-AB6CFC67E84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48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66725" y="803275"/>
            <a:ext cx="5803900" cy="4019550"/>
          </a:xfrm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ПАТЭС</a:t>
            </a:r>
            <a:r>
              <a:rPr lang="ru-RU" baseline="0" dirty="0" smtClean="0"/>
              <a:t> с ПЭБ, состоящим из двух реакторов</a:t>
            </a:r>
            <a:endParaRPr lang="ru-RU" dirty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E4B73F-F7B6-4921-BEFC-094AF20DA6C0}" type="slidenum">
              <a:rPr lang="ru-RU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573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E260-E63E-4DAF-BE98-AB6CFC67E84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957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E260-E63E-4DAF-BE98-AB6CFC67E84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068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E260-E63E-4DAF-BE98-AB6CFC67E84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235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>
          <a:xfrm>
            <a:off x="0" y="913856"/>
            <a:ext cx="9906000" cy="25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0"/>
            <a:ext cx="4972050" cy="4391025"/>
          </a:xfrm>
          <a:prstGeom prst="rect">
            <a:avLst/>
          </a:prstGeom>
          <a:solidFill>
            <a:srgbClr val="006D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4391025"/>
            <a:ext cx="99250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 userDrawn="1"/>
        </p:nvSpPr>
        <p:spPr>
          <a:xfrm>
            <a:off x="0" y="6598920"/>
            <a:ext cx="9906000" cy="25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2438" y="981709"/>
            <a:ext cx="4341631" cy="660253"/>
          </a:xfrm>
          <a:noFill/>
        </p:spPr>
        <p:txBody>
          <a:bodyPr lIns="0"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2438" y="1842355"/>
            <a:ext cx="3461235" cy="637766"/>
          </a:xfrm>
        </p:spPr>
        <p:txBody>
          <a:bodyPr l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 smtClean="0"/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452438" y="5826034"/>
            <a:ext cx="1623497" cy="0"/>
          </a:xfrm>
          <a:prstGeom prst="line">
            <a:avLst/>
          </a:prstGeom>
          <a:ln>
            <a:solidFill>
              <a:srgbClr val="596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5399903"/>
            <a:ext cx="3400425" cy="426222"/>
          </a:xfrm>
        </p:spPr>
        <p:txBody>
          <a:bodyPr anchor="ctr">
            <a:normAutofit/>
          </a:bodyPr>
          <a:lstStyle>
            <a:lvl1pPr>
              <a:defRPr sz="1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Circe Light" charset="0"/>
                <a:ea typeface="Circe Light" charset="0"/>
                <a:cs typeface="Circe Light" charset="0"/>
              </a:defRPr>
            </a:lvl1pPr>
          </a:lstStyle>
          <a:p>
            <a:pPr lvl="0"/>
            <a:r>
              <a:rPr lang="ru-RU" smtClean="0"/>
              <a:t>Фамилия, имя, отчество</a:t>
            </a:r>
            <a:endParaRPr lang="ru-RU" dirty="0"/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5826034"/>
            <a:ext cx="3400425" cy="374741"/>
          </a:xfrm>
        </p:spPr>
        <p:txBody>
          <a:bodyPr anchor="ctr">
            <a:normAutofit/>
          </a:bodyPr>
          <a:lstStyle>
            <a:lvl1pPr>
              <a:defRPr sz="1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Circe Light" charset="0"/>
                <a:ea typeface="Circe Light" charset="0"/>
                <a:cs typeface="Circe Light" charset="0"/>
              </a:defRPr>
            </a:lvl1pPr>
          </a:lstStyle>
          <a:p>
            <a:pPr lvl="0"/>
            <a:r>
              <a:rPr lang="ru-RU" dirty="0" smtClean="0"/>
              <a:t>Должность / дата / комментарий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 userDrawn="1"/>
        </p:nvSpPr>
        <p:spPr>
          <a:xfrm>
            <a:off x="9056914" y="6066971"/>
            <a:ext cx="551543" cy="5319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695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452438" y="3864970"/>
            <a:ext cx="9037637" cy="233580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452437" y="1303837"/>
            <a:ext cx="4502103" cy="256113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Объект 16"/>
          <p:cNvSpPr>
            <a:spLocks noGrp="1"/>
          </p:cNvSpPr>
          <p:nvPr>
            <p:ph sz="quarter" idx="13"/>
          </p:nvPr>
        </p:nvSpPr>
        <p:spPr>
          <a:xfrm>
            <a:off x="4954541" y="1303837"/>
            <a:ext cx="4535534" cy="25611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2438" y="404812"/>
            <a:ext cx="9037637" cy="489455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96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452439" y="1303837"/>
            <a:ext cx="9037636" cy="23271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Объект 16"/>
          <p:cNvSpPr>
            <a:spLocks noGrp="1"/>
          </p:cNvSpPr>
          <p:nvPr>
            <p:ph sz="quarter" idx="14"/>
          </p:nvPr>
        </p:nvSpPr>
        <p:spPr>
          <a:xfrm>
            <a:off x="452438" y="3795624"/>
            <a:ext cx="9037635" cy="2405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2438" y="404812"/>
            <a:ext cx="9037637" cy="489455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195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52438" y="460302"/>
            <a:ext cx="3583032" cy="433965"/>
          </a:xfrm>
          <a:prstGeom prst="rect">
            <a:avLst/>
          </a:prstGeom>
        </p:spPr>
        <p:txBody>
          <a:bodyPr vert="horz" lIns="0" tIns="45720" rIns="91440" bIns="45720" rtlCol="0" anchor="b">
            <a:normAutofit fontScale="925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0070B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4953000" y="1322388"/>
            <a:ext cx="4537075" cy="4572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Объект 16"/>
          <p:cNvSpPr>
            <a:spLocks noGrp="1"/>
          </p:cNvSpPr>
          <p:nvPr>
            <p:ph sz="quarter" idx="12"/>
          </p:nvPr>
        </p:nvSpPr>
        <p:spPr>
          <a:xfrm>
            <a:off x="452437" y="1322387"/>
            <a:ext cx="4502103" cy="457200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3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51" y="293691"/>
            <a:ext cx="1814381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3" y="2181250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53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9234905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969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118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02279" y="6305544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3" b="1">
                <a:solidFill>
                  <a:srgbClr val="0070BA"/>
                </a:solidFill>
              </a:defRPr>
            </a:lvl1pPr>
          </a:lstStyle>
          <a:p>
            <a:fld id="{7F5EC8D3-0A62-489F-A821-21BE1C36CA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2439" y="404814"/>
            <a:ext cx="9037637" cy="489455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969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19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02279" y="6305544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3" b="1">
                <a:solidFill>
                  <a:srgbClr val="0070BA"/>
                </a:solidFill>
              </a:defRPr>
            </a:lvl1pPr>
          </a:lstStyle>
          <a:p>
            <a:fld id="{7F5EC8D3-0A62-489F-A821-21BE1C36CA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2439" y="404814"/>
            <a:ext cx="9037637" cy="489455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969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166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948081" y="6448450"/>
            <a:ext cx="679317" cy="3778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E3E1565-D1EC-47F8-8B4C-FA319EE6A5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74760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906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2438" y="2459395"/>
            <a:ext cx="4133810" cy="660253"/>
          </a:xfrm>
          <a:noFill/>
        </p:spPr>
        <p:txBody>
          <a:bodyPr anchor="b">
            <a:normAutofit/>
          </a:bodyPr>
          <a:lstStyle>
            <a:lvl1pPr algn="l">
              <a:defRPr sz="2400">
                <a:solidFill>
                  <a:srgbClr val="0070BA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599" y="3320041"/>
            <a:ext cx="3271253" cy="637766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0070B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452438" y="5826034"/>
            <a:ext cx="1623497" cy="0"/>
          </a:xfrm>
          <a:prstGeom prst="line">
            <a:avLst/>
          </a:prstGeom>
          <a:ln>
            <a:solidFill>
              <a:srgbClr val="596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5399903"/>
            <a:ext cx="3400425" cy="426222"/>
          </a:xfrm>
        </p:spPr>
        <p:txBody>
          <a:bodyPr anchor="ctr">
            <a:normAutofit/>
          </a:bodyPr>
          <a:lstStyle>
            <a:lvl1pPr>
              <a:defRPr sz="1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Circe Light" charset="0"/>
                <a:ea typeface="Circe Light" charset="0"/>
                <a:cs typeface="Circe Light" charset="0"/>
              </a:defRPr>
            </a:lvl1pPr>
          </a:lstStyle>
          <a:p>
            <a:pPr lvl="0"/>
            <a:r>
              <a:rPr lang="ru-RU" smtClean="0"/>
              <a:t>Фамилия, имя, отчество</a:t>
            </a:r>
            <a:endParaRPr lang="ru-RU" dirty="0"/>
          </a:p>
        </p:txBody>
      </p:sp>
      <p:sp>
        <p:nvSpPr>
          <p:cNvPr id="12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5826034"/>
            <a:ext cx="3400425" cy="374741"/>
          </a:xfrm>
        </p:spPr>
        <p:txBody>
          <a:bodyPr anchor="ctr">
            <a:normAutofit/>
          </a:bodyPr>
          <a:lstStyle>
            <a:lvl1pPr>
              <a:defRPr sz="1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Circe Light" charset="0"/>
                <a:ea typeface="Circe Light" charset="0"/>
                <a:cs typeface="Circe Light" charset="0"/>
              </a:defRPr>
            </a:lvl1pPr>
          </a:lstStyle>
          <a:p>
            <a:pPr lvl="0"/>
            <a:r>
              <a:rPr lang="ru-RU" dirty="0" smtClean="0"/>
              <a:t>Должность / дата / комментарий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89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2438" y="404812"/>
            <a:ext cx="9037637" cy="489455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136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64" y="1425717"/>
            <a:ext cx="4540180" cy="1345473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9464" y="2987958"/>
            <a:ext cx="4540180" cy="102718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451539" y="981709"/>
            <a:ext cx="4612989" cy="66025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ОБРАЗЕЦ ЗАГОЛОВКА</a:t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0"/>
          </p:nvPr>
        </p:nvSpPr>
        <p:spPr>
          <a:xfrm>
            <a:off x="451539" y="1842355"/>
            <a:ext cx="3732593" cy="637766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 smtClean="0"/>
          </a:p>
        </p:txBody>
      </p:sp>
      <p:pic>
        <p:nvPicPr>
          <p:cNvPr id="12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4391025"/>
            <a:ext cx="99250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 userDrawn="1"/>
        </p:nvSpPr>
        <p:spPr>
          <a:xfrm>
            <a:off x="0" y="6598920"/>
            <a:ext cx="9906000" cy="25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922020"/>
            <a:ext cx="9906000" cy="25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9056914" y="6066971"/>
            <a:ext cx="551543" cy="5319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852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8839" y="1262918"/>
            <a:ext cx="4396397" cy="49378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0" y="1262918"/>
            <a:ext cx="4537075" cy="49378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069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1513" y="1262247"/>
            <a:ext cx="4501487" cy="823912"/>
          </a:xfrm>
          <a:solidFill>
            <a:schemeClr val="accent4"/>
          </a:solidFill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1513" y="2213672"/>
            <a:ext cx="4501487" cy="398710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6000" y="1262247"/>
            <a:ext cx="4264075" cy="823912"/>
          </a:xfrm>
          <a:solidFill>
            <a:srgbClr val="BBBBBB"/>
          </a:solidFill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26000" y="2213672"/>
            <a:ext cx="4264075" cy="398710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2438" y="404812"/>
            <a:ext cx="9037637" cy="489455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177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048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64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5076825" y="1303839"/>
            <a:ext cx="4413250" cy="4896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452439" y="1303838"/>
            <a:ext cx="4500562" cy="4896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2438" y="404812"/>
            <a:ext cx="9037637" cy="489455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366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438" y="404812"/>
            <a:ext cx="9037637" cy="489455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8839" y="999574"/>
            <a:ext cx="9467161" cy="45719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632154"/>
            <a:ext cx="9906000" cy="225846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19319" y="6624476"/>
            <a:ext cx="15780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dirty="0" smtClean="0">
                <a:solidFill>
                  <a:schemeClr val="bg1"/>
                </a:solidFill>
              </a:rPr>
              <a:t>www.rosenergoatom.ru</a:t>
            </a:r>
            <a:endParaRPr lang="ru-RU" sz="1000" b="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8839" y="1225899"/>
            <a:ext cx="9467161" cy="4974336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70709"/>
            <a:ext cx="438839" cy="455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1"/>
          <p:cNvSpPr txBox="1">
            <a:spLocks/>
          </p:cNvSpPr>
          <p:nvPr userDrawn="1">
            <p:custDataLst>
              <p:tags r:id="rId19"/>
            </p:custDataLst>
          </p:nvPr>
        </p:nvSpPr>
        <p:spPr>
          <a:xfrm>
            <a:off x="8402396" y="6535466"/>
            <a:ext cx="1536170" cy="419222"/>
          </a:xfrm>
          <a:prstGeom prst="rect">
            <a:avLst/>
          </a:prstGeom>
          <a:noFill/>
        </p:spPr>
        <p:txBody>
          <a:bodyPr vert="horz" lIns="182868" tIns="91434" rIns="182868" bIns="91434" rtlCol="0" anchor="ctr"/>
          <a:lstStyle/>
          <a:p>
            <a:pPr algn="r">
              <a:buClr>
                <a:srgbClr val="5F5F5F"/>
              </a:buClr>
              <a:defRPr/>
            </a:pPr>
            <a:fld id="{20C6706C-9441-4943-A35C-A5B0CF2E5464}" type="slidenum">
              <a:rPr lang="ru-RU" altLang="ru-RU" sz="1600" b="1" i="0">
                <a:solidFill>
                  <a:schemeClr val="bg1"/>
                </a:solidFill>
                <a:latin typeface="+mn-lt"/>
                <a:ea typeface="Arial Обычный" charset="0"/>
                <a:cs typeface="Arial Обычный" charset="0"/>
              </a:rPr>
              <a:pPr algn="r">
                <a:buClr>
                  <a:srgbClr val="5F5F5F"/>
                </a:buClr>
                <a:defRPr/>
              </a:pPr>
              <a:t>‹#›</a:t>
            </a:fld>
            <a:endParaRPr lang="ru-RU" altLang="ru-RU" sz="1600" b="1" i="0" dirty="0">
              <a:solidFill>
                <a:schemeClr val="bg1"/>
              </a:solidFill>
              <a:latin typeface="+mn-lt"/>
              <a:ea typeface="Arial Обычный" charset="0"/>
              <a:cs typeface="Arial Обычный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4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3" r:id="rId10"/>
    <p:sldLayoutId id="2147483754" r:id="rId11"/>
    <p:sldLayoutId id="2147483834" r:id="rId12"/>
    <p:sldLayoutId id="2147483835" r:id="rId13"/>
    <p:sldLayoutId id="2147483838" r:id="rId14"/>
    <p:sldLayoutId id="2147483839" r:id="rId15"/>
    <p:sldLayoutId id="2147483840" r:id="rId16"/>
    <p:sldLayoutId id="2147483841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70BA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rgbClr val="616767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1676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1676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1676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1676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5" userDrawn="1">
          <p15:clr>
            <a:srgbClr val="F26B43"/>
          </p15:clr>
        </p15:guide>
        <p15:guide id="2" orient="horz" pos="255" userDrawn="1">
          <p15:clr>
            <a:srgbClr val="F26B43"/>
          </p15:clr>
        </p15:guide>
        <p15:guide id="3" pos="5978" userDrawn="1">
          <p15:clr>
            <a:srgbClr val="F26B43"/>
          </p15:clr>
        </p15:guide>
        <p15:guide id="4" pos="3120" userDrawn="1">
          <p15:clr>
            <a:srgbClr val="F26B43"/>
          </p15:clr>
        </p15:guide>
        <p15:guide id="5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8.png"/><Relationship Id="rId4" Type="http://schemas.openxmlformats.org/officeDocument/2006/relationships/oleObject" Target="../embeddings/_____Microsoft_Excel_97-2003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76274" y="2683591"/>
            <a:ext cx="82804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ru-RU" sz="2400" b="1" dirty="0">
                <a:solidFill>
                  <a:srgbClr val="0070C0"/>
                </a:solidFill>
              </a:rPr>
              <a:t>Эксплуатация и модернизация АЭС, основные проекты 2019 года. Перспективы развития</a:t>
            </a:r>
            <a:endParaRPr lang="ru-RU" altLang="ru-RU" sz="2400" b="1" dirty="0">
              <a:solidFill>
                <a:srgbClr val="0070C0"/>
              </a:solidFill>
            </a:endParaRPr>
          </a:p>
        </p:txBody>
      </p:sp>
      <p:sp>
        <p:nvSpPr>
          <p:cNvPr id="6147" name="b--sw3tSuYwFh9d4syvsTVb" hidden="1"/>
          <p:cNvSpPr>
            <a:spLocks noChangeArrowheads="1"/>
          </p:cNvSpPr>
          <p:nvPr/>
        </p:nvSpPr>
        <p:spPr bwMode="auto">
          <a:xfrm>
            <a:off x="444500" y="6731000"/>
            <a:ext cx="63500" cy="635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6150" name="Прямоугольник 1"/>
          <p:cNvSpPr>
            <a:spLocks noChangeArrowheads="1"/>
          </p:cNvSpPr>
          <p:nvPr/>
        </p:nvSpPr>
        <p:spPr bwMode="auto">
          <a:xfrm>
            <a:off x="376274" y="4715749"/>
            <a:ext cx="70482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/>
              <a:t>Максимов Юрий Михайлович</a:t>
            </a:r>
          </a:p>
          <a:p>
            <a:r>
              <a:rPr lang="ru-RU" sz="1400" dirty="0"/>
              <a:t>Заместитель директора по </a:t>
            </a:r>
            <a:r>
              <a:rPr lang="ru-RU" sz="1400" dirty="0" smtClean="0"/>
              <a:t>производству и </a:t>
            </a:r>
            <a:r>
              <a:rPr lang="ru-RU" sz="1400" dirty="0"/>
              <a:t>эксплуатации АЭС АО «Концерн Росэнергоатом» – </a:t>
            </a:r>
            <a:r>
              <a:rPr lang="ru-RU" sz="1400" dirty="0" smtClean="0"/>
              <a:t>директор </a:t>
            </a:r>
            <a:r>
              <a:rPr lang="ru-RU" sz="1400" dirty="0"/>
              <a:t>Департамента </a:t>
            </a:r>
            <a:r>
              <a:rPr lang="ru-RU" sz="1400" dirty="0" smtClean="0"/>
              <a:t>планирования производства</a:t>
            </a:r>
            <a:r>
              <a:rPr lang="ru-RU" sz="1400" dirty="0"/>
              <a:t>, модернизации </a:t>
            </a:r>
            <a:r>
              <a:rPr lang="ru-RU" sz="1400" dirty="0" smtClean="0"/>
              <a:t>и </a:t>
            </a:r>
            <a:r>
              <a:rPr lang="ru-RU" sz="1400" dirty="0"/>
              <a:t>продления срока эксплуатации</a:t>
            </a:r>
          </a:p>
        </p:txBody>
      </p:sp>
      <p:sp>
        <p:nvSpPr>
          <p:cNvPr id="6151" name="Текст 3"/>
          <p:cNvSpPr txBox="1">
            <a:spLocks/>
          </p:cNvSpPr>
          <p:nvPr/>
        </p:nvSpPr>
        <p:spPr bwMode="auto">
          <a:xfrm>
            <a:off x="452438" y="5980448"/>
            <a:ext cx="2548154" cy="30777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 eaLnBrk="1" hangingPunct="1"/>
            <a:r>
              <a:rPr lang="ru-RU" sz="1400" dirty="0" smtClean="0"/>
              <a:t> </a:t>
            </a:r>
            <a:r>
              <a:rPr lang="ru-RU" sz="1400" dirty="0"/>
              <a:t>Москва, 03-04 декабря 2018 </a:t>
            </a:r>
          </a:p>
        </p:txBody>
      </p:sp>
      <p:sp>
        <p:nvSpPr>
          <p:cNvPr id="6152" name="TextBox 10"/>
          <p:cNvSpPr txBox="1">
            <a:spLocks noChangeArrowheads="1"/>
          </p:cNvSpPr>
          <p:nvPr/>
        </p:nvSpPr>
        <p:spPr bwMode="auto">
          <a:xfrm>
            <a:off x="4257688" y="0"/>
            <a:ext cx="5724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МЕЖДУНАРОДНЫЙ ФОРУМ «АТОМЕКС 2018»</a:t>
            </a:r>
          </a:p>
        </p:txBody>
      </p:sp>
    </p:spTree>
    <p:extLst>
      <p:ext uri="{BB962C8B-B14F-4D97-AF65-F5344CB8AC3E}">
        <p14:creationId xmlns:p14="http://schemas.microsoft.com/office/powerpoint/2010/main" val="122195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51550"/>
              </p:ext>
            </p:extLst>
          </p:nvPr>
        </p:nvGraphicFramePr>
        <p:xfrm>
          <a:off x="293412" y="1013791"/>
          <a:ext cx="9453562" cy="5595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9220200" cy="1013791"/>
          </a:xfrm>
        </p:spPr>
        <p:txBody>
          <a:bodyPr vert="horz" lIns="0" tIns="45720" rIns="91440" bIns="45720" rtlCol="0" anchor="ctr">
            <a:noAutofit/>
          </a:bodyPr>
          <a:lstStyle/>
          <a:p>
            <a:pPr lvl="0"/>
            <a:r>
              <a:rPr lang="ru-RU" dirty="0"/>
              <a:t>Реализация программы обеспечения безопасной и устойчивой работы действующих энергоблоков.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Основные </a:t>
            </a:r>
            <a:r>
              <a:rPr lang="ru-RU" dirty="0"/>
              <a:t>направления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130490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8839" y="-177"/>
            <a:ext cx="9467161" cy="1057618"/>
          </a:xfrm>
        </p:spPr>
        <p:txBody>
          <a:bodyPr vert="horz" lIns="0" tIns="45720" rIns="91440" bIns="45720" rtlCol="0" anchor="ctr">
            <a:noAutofit/>
          </a:bodyPr>
          <a:lstStyle/>
          <a:p>
            <a:r>
              <a:rPr lang="ru-RU" dirty="0" smtClean="0"/>
              <a:t>Ремонтная кампания 2019 года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624241"/>
              </p:ext>
            </p:extLst>
          </p:nvPr>
        </p:nvGraphicFramePr>
        <p:xfrm>
          <a:off x="5186847" y="1148154"/>
          <a:ext cx="4622324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0007"/>
                <a:gridCol w="32023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41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ремонт</a:t>
                      </a:r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на 35-и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энергоблоках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2471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суток продолжительностью</a:t>
                      </a:r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/>
          </p:nvPr>
        </p:nvGraphicFramePr>
        <p:xfrm>
          <a:off x="795130" y="2594113"/>
          <a:ext cx="9110869" cy="4045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209552" y="2959487"/>
            <a:ext cx="2280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b="1" dirty="0">
                <a:solidFill>
                  <a:schemeClr val="bg1"/>
                </a:solidFill>
              </a:rPr>
              <a:t>типовые ремонты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36476" y="3498574"/>
            <a:ext cx="650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b="1" dirty="0">
                <a:solidFill>
                  <a:schemeClr val="bg1"/>
                </a:solidFill>
              </a:rPr>
              <a:t>ВРХ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2114" y="399711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b="1" dirty="0">
                <a:solidFill>
                  <a:schemeClr val="bg1"/>
                </a:solidFill>
              </a:rPr>
              <a:t>ВРК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94377" y="4599081"/>
            <a:ext cx="682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b="1" dirty="0">
                <a:solidFill>
                  <a:schemeClr val="bg1"/>
                </a:solidFill>
              </a:rPr>
              <a:t>ПСЭ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95311" y="5057073"/>
            <a:ext cx="1510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/>
              <a:t>замена 2 ПГ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10160" y="5570379"/>
            <a:ext cx="1732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/>
              <a:t>модернизация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2357" y="6117031"/>
            <a:ext cx="2230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/>
              <a:t>замена генератора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9330" y="2956296"/>
          <a:ext cx="927653" cy="35637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7653"/>
              </a:tblGrid>
              <a:tr h="5091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37%</a:t>
                      </a:r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91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21%</a:t>
                      </a:r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91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15%</a:t>
                      </a:r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91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10%</a:t>
                      </a:r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91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7%</a:t>
                      </a:r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91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6%</a:t>
                      </a:r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91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4%</a:t>
                      </a:r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207113"/>
              </p:ext>
            </p:extLst>
          </p:nvPr>
        </p:nvGraphicFramePr>
        <p:xfrm>
          <a:off x="607558" y="1182757"/>
          <a:ext cx="4262616" cy="13417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0762"/>
                <a:gridCol w="2251854"/>
              </a:tblGrid>
              <a:tr h="13417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202,703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млрд. </a:t>
                      </a:r>
                      <a:r>
                        <a:rPr lang="ru-RU" sz="1800" b="1" dirty="0" err="1" smtClean="0">
                          <a:solidFill>
                            <a:schemeClr val="bg1"/>
                          </a:solidFill>
                        </a:rPr>
                        <a:t>кВт</a:t>
                      </a:r>
                      <a:r>
                        <a:rPr lang="ru-RU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∙</a:t>
                      </a:r>
                      <a:r>
                        <a:rPr lang="ru-RU" sz="1800" b="1" dirty="0" err="1" smtClean="0">
                          <a:solidFill>
                            <a:schemeClr val="bg1"/>
                          </a:solidFill>
                        </a:rPr>
                        <a:t>ч</a:t>
                      </a:r>
                      <a:endParaRPr lang="ru-RU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план</a:t>
                      </a:r>
                      <a:r>
                        <a:rPr lang="ru-RU" baseline="0" dirty="0" smtClean="0"/>
                        <a:t> производства</a:t>
                      </a:r>
                      <a:r>
                        <a:rPr lang="ru-RU" dirty="0" smtClean="0"/>
                        <a:t> электроэнергии</a:t>
                      </a:r>
                      <a:endParaRPr lang="ru-RU" b="1" dirty="0" smtClean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470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698078"/>
              </p:ext>
            </p:extLst>
          </p:nvPr>
        </p:nvGraphicFramePr>
        <p:xfrm>
          <a:off x="-118442" y="1123123"/>
          <a:ext cx="10024442" cy="5157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438" y="0"/>
            <a:ext cx="9037637" cy="894267"/>
          </a:xfrm>
        </p:spPr>
        <p:txBody>
          <a:bodyPr>
            <a:normAutofit/>
          </a:bodyPr>
          <a:lstStyle/>
          <a:p>
            <a:r>
              <a:rPr lang="ru-RU" dirty="0" smtClean="0"/>
              <a:t>Наиболее продолжительные мероприятия </a:t>
            </a:r>
            <a:r>
              <a:rPr lang="ru-RU" dirty="0"/>
              <a:t>по повышению безопасности, запланированные в 2019 </a:t>
            </a:r>
            <a:r>
              <a:rPr lang="ru-RU" dirty="0" smtClean="0"/>
              <a:t>году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300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Прямоугольник 3"/>
          <p:cNvSpPr>
            <a:spLocks noChangeArrowheads="1"/>
          </p:cNvSpPr>
          <p:nvPr/>
        </p:nvSpPr>
        <p:spPr bwMode="auto">
          <a:xfrm>
            <a:off x="838201" y="1905025"/>
            <a:ext cx="84296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endParaRPr lang="ru-RU" altLang="ja-JP" sz="2400">
              <a:solidFill>
                <a:srgbClr val="0033CC"/>
              </a:solidFill>
              <a:latin typeface="Arial Black" pitchFamily="34" charset="0"/>
            </a:endParaRPr>
          </a:p>
          <a:p>
            <a:pPr algn="just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ru-RU" altLang="ja-JP" sz="2400">
                <a:solidFill>
                  <a:srgbClr val="0033CC"/>
                </a:solidFill>
                <a:latin typeface="Arial Black" pitchFamily="34" charset="0"/>
              </a:rPr>
              <a:t> </a:t>
            </a:r>
            <a:endParaRPr lang="en-US" altLang="ja-JP">
              <a:solidFill>
                <a:srgbClr val="0033CC"/>
              </a:solidFill>
              <a:latin typeface="Arial Black" pitchFamily="34" charset="0"/>
              <a:ea typeface="MS PGothic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5881" y="2809900"/>
            <a:ext cx="258275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 smtClean="0">
                <a:solidFill>
                  <a:srgbClr val="0052BA"/>
                </a:solidFill>
                <a:latin typeface="+mj-lt"/>
              </a:rPr>
              <a:t>Приложения</a:t>
            </a:r>
            <a:endParaRPr lang="en-US" sz="3200" dirty="0">
              <a:solidFill>
                <a:srgbClr val="0052B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799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2438" y="0"/>
            <a:ext cx="9037637" cy="894267"/>
          </a:xfrm>
        </p:spPr>
        <p:txBody>
          <a:bodyPr vert="horz" lIns="0" tIns="45720" rIns="91440" bIns="45720" rtlCol="0" anchor="ctr">
            <a:noAutofit/>
          </a:bodyPr>
          <a:lstStyle/>
          <a:p>
            <a:r>
              <a:rPr lang="ru-RU" dirty="0"/>
              <a:t>Основные мероприятия по замене оборудования, запланированные в рамках ПСЭ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92300" y="1039479"/>
            <a:ext cx="1128677" cy="4453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8169" tIns="118169" rIns="118169" bIns="0" numCol="1" spcCol="1270" anchor="t" anchorCtr="0">
            <a:noAutofit/>
          </a:bodyPr>
          <a:lstStyle/>
          <a:p>
            <a:pPr algn="ctr" defTabSz="738572">
              <a:lnSpc>
                <a:spcPct val="90000"/>
              </a:lnSpc>
              <a:spcAft>
                <a:spcPct val="35000"/>
              </a:spcAft>
            </a:pPr>
            <a:endParaRPr lang="ru-RU" sz="2215" b="1" dirty="0">
              <a:solidFill>
                <a:schemeClr val="accent4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61684" y="1015272"/>
            <a:ext cx="1128677" cy="4453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8169" tIns="118169" rIns="118169" bIns="0" numCol="1" spcCol="1270" anchor="t" anchorCtr="0">
            <a:noAutofit/>
          </a:bodyPr>
          <a:lstStyle/>
          <a:p>
            <a:pPr algn="ctr" defTabSz="738572">
              <a:lnSpc>
                <a:spcPct val="90000"/>
              </a:lnSpc>
              <a:spcAft>
                <a:spcPct val="35000"/>
              </a:spcAft>
            </a:pPr>
            <a:endParaRPr lang="ru-RU" sz="2215" b="1" dirty="0">
              <a:solidFill>
                <a:schemeClr val="accent4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920108"/>
              </p:ext>
            </p:extLst>
          </p:nvPr>
        </p:nvGraphicFramePr>
        <p:xfrm>
          <a:off x="0" y="1015272"/>
          <a:ext cx="9906000" cy="4890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2349"/>
                <a:gridCol w="3573844"/>
                <a:gridCol w="2809807"/>
              </a:tblGrid>
              <a:tr h="477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4"/>
                          </a:solidFill>
                        </a:rPr>
                        <a:t>4БАЛ</a:t>
                      </a:r>
                      <a:endParaRPr lang="ru-RU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4"/>
                          </a:solidFill>
                        </a:rPr>
                        <a:t>3БЕЛ</a:t>
                      </a:r>
                      <a:endParaRPr lang="ru-RU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357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4"/>
                          </a:solidFill>
                        </a:rPr>
                        <a:t>Замена ТМО</a:t>
                      </a:r>
                      <a:endParaRPr lang="ru-RU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Насосы, арматура, теплообменники, ПНД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Насосное оборудование, испарительные модули в  парогенераторах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7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4"/>
                          </a:solidFill>
                        </a:rPr>
                        <a:t>Замена</a:t>
                      </a:r>
                      <a:r>
                        <a:rPr lang="ru-RU" sz="1800" b="1" baseline="0" dirty="0" smtClean="0">
                          <a:solidFill>
                            <a:schemeClr val="accent4"/>
                          </a:solidFill>
                        </a:rPr>
                        <a:t> ЭТО</a:t>
                      </a:r>
                      <a:endParaRPr lang="ru-RU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Электродвигатели, аккумуляторные батареи, ЩПТ, система возбуждения дизель-генераторов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Коммутационное оборудование, электродвигатели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и дизель-генераторы</a:t>
                      </a:r>
                      <a:endParaRPr lang="ru-RU" dirty="0" smtClean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05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4"/>
                          </a:solidFill>
                        </a:rPr>
                        <a:t>Замена элементов систем управления и контроля</a:t>
                      </a:r>
                      <a:endParaRPr lang="ru-RU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Оборудование АСУ ТП,</a:t>
                      </a:r>
                      <a:r>
                        <a:rPr lang="ru-RU" sz="1800" baseline="0" dirty="0" smtClean="0"/>
                        <a:t> оборудование </a:t>
                      </a:r>
                      <a:r>
                        <a:rPr lang="ru-RU" sz="1800" dirty="0" smtClean="0"/>
                        <a:t>радиационного контроля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Исполнительные механизмов СУЗ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4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4"/>
                          </a:solidFill>
                        </a:rPr>
                        <a:t>Замена вспомогательного оборудования</a:t>
                      </a:r>
                      <a:endParaRPr lang="ru-RU" b="1" dirty="0" smtClean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Вентагрегаты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, холодильное оборудование,</a:t>
                      </a:r>
                      <a:r>
                        <a:rPr lang="ru-RU" dirty="0" smtClean="0"/>
                        <a:t> грузовые и грузопассажирские лифты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Система пожаротушения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43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658032"/>
              </p:ext>
            </p:extLst>
          </p:nvPr>
        </p:nvGraphicFramePr>
        <p:xfrm>
          <a:off x="300038" y="1063485"/>
          <a:ext cx="9468444" cy="53770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/>
                <a:gridCol w="3048594"/>
              </a:tblGrid>
              <a:tr h="708968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4"/>
                          </a:solidFill>
                        </a:rPr>
                        <a:t>Программа</a:t>
                      </a:r>
                      <a:endParaRPr lang="ru-RU" sz="2000" b="1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510" marR="96510" marT="42203" marB="4220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4"/>
                          </a:solidFill>
                        </a:rPr>
                        <a:t>Период реализации</a:t>
                      </a:r>
                      <a:endParaRPr lang="ru-RU" sz="2000" b="1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510" marR="96510" marT="42203" marB="4220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830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ГВ (генераторные выключатели)</a:t>
                      </a:r>
                      <a:endParaRPr lang="ru-RU" sz="18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96510" marR="96510" marT="42203" marB="42203" anchor="ctr">
                    <a:lnL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2011 - 2022</a:t>
                      </a:r>
                      <a:endParaRPr lang="ru-RU" sz="18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96510" marR="96510" marT="42203" marB="42203" anchor="ctr">
                    <a:lnL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599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ТНген</a:t>
                      </a:r>
                      <a:r>
                        <a:rPr lang="ru-RU" sz="1800" dirty="0" smtClean="0"/>
                        <a:t> (трансформаторы напряжения генераторные)</a:t>
                      </a:r>
                      <a:endParaRPr lang="ru-RU" sz="1800" b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 marL="96510" marR="96510" marT="42203" marB="42203" anchor="ctr">
                    <a:lnL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2012 - </a:t>
                      </a:r>
                      <a:r>
                        <a:rPr lang="ru-RU" sz="1800" kern="1200" dirty="0" smtClean="0"/>
                        <a:t>2019</a:t>
                      </a:r>
                      <a:endParaRPr lang="ru-RU" sz="1800" b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510" marR="96510" marT="42203" marB="42203" anchor="ctr">
                    <a:lnL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30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ТН (трансформаторы напряжения)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на 110, 330, 750кВ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6510" marR="96510" marT="42203" marB="42203" anchor="ctr">
                    <a:lnL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2011 - 2019</a:t>
                      </a:r>
                      <a:endParaRPr lang="ru-RU" sz="1800" b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510" marR="96510" marT="42203" marB="42203" anchor="ctr">
                    <a:lnL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30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ТТ (трансформаторы тока) на 220кВ</a:t>
                      </a:r>
                      <a:endParaRPr lang="ru-RU" sz="18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96510" marR="96510" marT="42203" marB="42203" anchor="ctr">
                    <a:lnL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2011 - 2020</a:t>
                      </a:r>
                      <a:endParaRPr lang="ru-RU" sz="1800" b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510" marR="96510" marT="42203" marB="42203" anchor="ctr">
                    <a:lnL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30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ВВ (высоковольтные выключатели)</a:t>
                      </a:r>
                      <a:endParaRPr lang="ru-RU" sz="18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96510" marR="96510" marT="42203" marB="42203" anchor="ctr">
                    <a:lnL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2011 - 2020</a:t>
                      </a:r>
                      <a:endParaRPr lang="ru-RU" sz="1800" b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510" marR="96510" marT="42203" marB="42203" anchor="ctr">
                    <a:lnL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21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РПН (регуляторы напряжения под нагрузкой)</a:t>
                      </a:r>
                      <a:endParaRPr lang="ru-RU" sz="18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96510" marR="96510" marT="42203" marB="42203" anchor="ctr">
                    <a:lnL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2010 - 2019</a:t>
                      </a:r>
                      <a:endParaRPr lang="ru-RU" sz="1800" b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510" marR="96510" marT="42203" marB="42203" anchor="ctr">
                    <a:lnL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15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ОПН (ограничители перенапряжения)</a:t>
                      </a:r>
                      <a:endParaRPr lang="ru-RU" sz="18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96510" marR="96510" marT="42203" marB="42203" anchor="ctr">
                    <a:lnL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2011 - 2019</a:t>
                      </a:r>
                      <a:endParaRPr lang="ru-RU" sz="1800" b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510" marR="96510" marT="42203" marB="42203" anchor="ctr">
                    <a:lnL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30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ШР (шунтирующие реакторы)</a:t>
                      </a:r>
                      <a:endParaRPr lang="ru-RU" sz="18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96510" marR="96510" marT="42203" marB="42203" anchor="ctr">
                    <a:lnL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2011 - 2021</a:t>
                      </a:r>
                      <a:endParaRPr lang="ru-RU" sz="1800" b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510" marR="96510" marT="42203" marB="42203" anchor="ctr">
                    <a:lnL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30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УРЗА (устройства релейной защиты и автоматики)</a:t>
                      </a:r>
                      <a:endParaRPr lang="ru-RU" sz="18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96510" marR="96510" marT="42203" marB="42203" anchor="ctr">
                    <a:lnL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2010 - 2021</a:t>
                      </a:r>
                      <a:endParaRPr lang="ru-RU" sz="1800" b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510" marR="96510" marT="42203" marB="42203" anchor="ctr">
                    <a:lnL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30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ГО (генераторное оборудование)</a:t>
                      </a:r>
                      <a:endParaRPr lang="ru-RU" sz="18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96510" marR="96510" marT="42203" marB="42203" anchor="ctr">
                    <a:lnL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2019 - 2025</a:t>
                      </a:r>
                      <a:endParaRPr lang="ru-RU" sz="1800" b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510" marR="96510" marT="42203" marB="42203" anchor="ctr">
                    <a:lnL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8942" y="129209"/>
            <a:ext cx="9605962" cy="804815"/>
          </a:xfrm>
        </p:spPr>
        <p:txBody>
          <a:bodyPr>
            <a:noAutofit/>
          </a:bodyPr>
          <a:lstStyle/>
          <a:p>
            <a:r>
              <a:rPr lang="ru-RU" dirty="0" smtClean="0"/>
              <a:t>Замена электротехнического оборудования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912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978399"/>
              </p:ext>
            </p:extLst>
          </p:nvPr>
        </p:nvGraphicFramePr>
        <p:xfrm>
          <a:off x="1" y="1036706"/>
          <a:ext cx="9905998" cy="55628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43398"/>
                <a:gridCol w="2081300"/>
                <a:gridCol w="2081300"/>
              </a:tblGrid>
              <a:tr h="787709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4"/>
                          </a:solidFill>
                        </a:rPr>
                        <a:t>Мероприятие</a:t>
                      </a:r>
                      <a:endParaRPr lang="ru-RU" sz="2000" b="1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510" marR="96510" marT="42203" marB="4220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АЭС, энергоблок</a:t>
                      </a:r>
                      <a:endParaRPr lang="ru-RU" sz="2000" b="1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510" marR="96510" marT="42203" marB="4220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4"/>
                          </a:solidFill>
                        </a:rPr>
                        <a:t>Срок реализации</a:t>
                      </a:r>
                      <a:endParaRPr lang="ru-RU" sz="2000" b="1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510" marR="96510" marT="42203" marB="4220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891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</a:rPr>
                        <a:t>Замена медесодержащего оборудования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510" marR="96510" marT="42203" marB="42203" anchor="ctr">
                    <a:lnL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accent4"/>
                          </a:solidFill>
                        </a:rPr>
                        <a:t>1РСТ</a:t>
                      </a:r>
                      <a:endParaRPr lang="ru-RU" sz="1800" b="0" dirty="0">
                        <a:solidFill>
                          <a:schemeClr val="accent4"/>
                        </a:solidFill>
                      </a:endParaRPr>
                    </a:p>
                  </a:txBody>
                  <a:tcPr marL="96510" marR="96510" marT="42203" marB="42203" anchor="ctr">
                    <a:lnL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2019</a:t>
                      </a:r>
                      <a:endParaRPr lang="ru-RU" sz="18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96510" marR="96510" marT="42203" marB="42203" anchor="ctr">
                    <a:lnL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09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</a:rPr>
                        <a:t>Модернизация гидравлических систем автоматического регулирования и защит турбин К-500-65/3000 с внедрением ЭГСР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510" marR="96510" marT="42203" marB="42203" anchor="ctr">
                    <a:lnL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accent4"/>
                          </a:solidFill>
                        </a:rPr>
                        <a:t>КУРАЭС, </a:t>
                      </a:r>
                      <a:br>
                        <a:rPr lang="ru-RU" sz="1800" b="0" kern="1200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ru-RU" sz="1800" b="0" kern="1200" dirty="0" smtClean="0">
                          <a:solidFill>
                            <a:schemeClr val="accent4"/>
                          </a:solidFill>
                        </a:rPr>
                        <a:t>СМОАЭС</a:t>
                      </a:r>
                      <a:endParaRPr lang="ru-RU" sz="1800" b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510" marR="96510" marT="42203" marB="42203" anchor="ctr">
                    <a:lnL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2020</a:t>
                      </a:r>
                      <a:endParaRPr lang="ru-RU" sz="1800" b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510" marR="96510" marT="42203" marB="42203" anchor="ctr">
                    <a:lnL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987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</a:rPr>
                        <a:t>Разработка и внедрение сотовых уплотнений на турбинах К-500-65/3000, К-500-65/1500</a:t>
                      </a:r>
                    </a:p>
                  </a:txBody>
                  <a:tcPr marL="96510" marR="96510" marT="42203" marB="42203" anchor="ctr">
                    <a:lnL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СМОАЭС, НВОАЭС, ЛЕНАЭС</a:t>
                      </a:r>
                    </a:p>
                  </a:txBody>
                  <a:tcPr marL="96510" marR="96510" marT="42203" marB="42203" anchor="ctr">
                    <a:lnL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2019</a:t>
                      </a:r>
                      <a:endParaRPr lang="ru-RU" sz="1800" b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510" marR="96510" marT="42203" marB="42203" anchor="ctr">
                    <a:lnL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987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</a:rPr>
                        <a:t>Мероприятия по повышению надёжности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</a:rPr>
                        <a:t>противоразгонной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</a:rPr>
                        <a:t> защиты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</a:rPr>
                        <a:t>турбоагрегатов АЭС с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</a:rPr>
                        <a:t> ВВЭР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510" marR="96510" marT="42203" marB="42203" anchor="ctr">
                    <a:lnL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1-4БАЛ, 4КЛН,4КУР, </a:t>
                      </a:r>
                      <a:br>
                        <a:rPr lang="ru-RU" sz="1800" b="0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4-5НВО</a:t>
                      </a:r>
                    </a:p>
                  </a:txBody>
                  <a:tcPr marL="96510" marR="96510" marT="42203" marB="42203" anchor="ctr">
                    <a:lnL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2025</a:t>
                      </a:r>
                      <a:endParaRPr lang="ru-RU" sz="1800" b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510" marR="96510" marT="42203" marB="42203" anchor="ctr">
                    <a:lnL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009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</a:rPr>
                        <a:t>Модернизация РНД турбины К-1000-60/1500-2</a:t>
                      </a:r>
                    </a:p>
                  </a:txBody>
                  <a:tcPr marL="96510" marR="96510" marT="42203" marB="42203" anchor="ctr">
                    <a:lnL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4БАЛ</a:t>
                      </a:r>
                    </a:p>
                  </a:txBody>
                  <a:tcPr marL="96510" marR="96510" marT="42203" marB="42203" anchor="ctr">
                    <a:lnL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2022</a:t>
                      </a:r>
                      <a:endParaRPr lang="ru-RU" sz="1800" b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510" marR="96510" marT="42203" marB="42203" anchor="ctr">
                    <a:lnL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39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Замена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арматуры (ИПУ, ИПК, БРУ,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</a:rPr>
                        <a:t>рычажно-грузовые импульсные клапаны, обратные клапаны)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6510" marR="96510" marT="42203" marB="42203" anchor="ctr">
                    <a:lnL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accent4"/>
                          </a:solidFill>
                        </a:rPr>
                        <a:t>АЭС с ВВЭР и РБМК</a:t>
                      </a:r>
                      <a:endParaRPr lang="ru-RU" sz="1800" b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510" marR="96510" marT="42203" marB="42203" anchor="ctr">
                    <a:lnL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baseline="0" dirty="0" smtClean="0"/>
                        <a:t>2022</a:t>
                      </a:r>
                      <a:endParaRPr lang="ru-RU" sz="1800" b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510" marR="96510" marT="42203" marB="42203" anchor="ctr">
                    <a:lnL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2438" y="0"/>
            <a:ext cx="9576145" cy="894267"/>
          </a:xfrm>
        </p:spPr>
        <p:txBody>
          <a:bodyPr>
            <a:noAutofit/>
          </a:bodyPr>
          <a:lstStyle/>
          <a:p>
            <a:r>
              <a:rPr lang="ru-RU" dirty="0" smtClean="0"/>
              <a:t>Замена </a:t>
            </a:r>
            <a:r>
              <a:rPr lang="ru-RU" dirty="0" err="1" smtClean="0"/>
              <a:t>тепломехнического</a:t>
            </a:r>
            <a:r>
              <a:rPr lang="ru-RU" dirty="0" smtClean="0"/>
              <a:t> оборудования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6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Прямоугольник 3"/>
          <p:cNvSpPr>
            <a:spLocks noChangeArrowheads="1"/>
          </p:cNvSpPr>
          <p:nvPr/>
        </p:nvSpPr>
        <p:spPr bwMode="auto">
          <a:xfrm>
            <a:off x="838201" y="1905025"/>
            <a:ext cx="84296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endParaRPr lang="ru-RU" altLang="ja-JP" sz="2400">
              <a:solidFill>
                <a:srgbClr val="0033CC"/>
              </a:solidFill>
              <a:latin typeface="Arial Black" pitchFamily="34" charset="0"/>
            </a:endParaRPr>
          </a:p>
          <a:p>
            <a:pPr algn="just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ru-RU" altLang="ja-JP" sz="2400">
                <a:solidFill>
                  <a:srgbClr val="0033CC"/>
                </a:solidFill>
                <a:latin typeface="Arial Black" pitchFamily="34" charset="0"/>
              </a:rPr>
              <a:t> </a:t>
            </a:r>
            <a:endParaRPr lang="en-US" altLang="ja-JP">
              <a:solidFill>
                <a:srgbClr val="0033CC"/>
              </a:solidFill>
              <a:latin typeface="Arial Black" pitchFamily="34" charset="0"/>
              <a:ea typeface="MS PGothic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2281" y="2955466"/>
            <a:ext cx="513473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52BA"/>
                </a:solidFill>
                <a:latin typeface="+mj-lt"/>
              </a:rPr>
              <a:t>      </a:t>
            </a:r>
            <a:r>
              <a:rPr lang="ru-RU" sz="3200" dirty="0">
                <a:solidFill>
                  <a:srgbClr val="0052BA"/>
                </a:solidFill>
                <a:latin typeface="+mj-lt"/>
              </a:rPr>
              <a:t>Спасибо за внимание!</a:t>
            </a:r>
            <a:endParaRPr lang="en-US" sz="3200" dirty="0">
              <a:solidFill>
                <a:srgbClr val="0052B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132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Контактная информация</a:t>
            </a:r>
          </a:p>
        </p:txBody>
      </p:sp>
      <p:sp>
        <p:nvSpPr>
          <p:cNvPr id="66566" name="b--oW3lUhpsPh3klQaaoggr" hidden="1"/>
          <p:cNvSpPr>
            <a:spLocks noChangeArrowheads="1"/>
          </p:cNvSpPr>
          <p:nvPr/>
        </p:nvSpPr>
        <p:spPr bwMode="auto">
          <a:xfrm>
            <a:off x="444500" y="6731000"/>
            <a:ext cx="63500" cy="635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3" t="-2667" r="26746" b="2667"/>
          <a:stretch/>
        </p:blipFill>
        <p:spPr>
          <a:xfrm>
            <a:off x="6269022" y="1649219"/>
            <a:ext cx="2517169" cy="3385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7572" y="1727989"/>
            <a:ext cx="5585791" cy="424815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1800" b="1" dirty="0" smtClean="0">
                <a:solidFill>
                  <a:schemeClr val="accent4"/>
                </a:solidFill>
              </a:rPr>
              <a:t>Максимов Юрий Михайлович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Заместитель </a:t>
            </a:r>
            <a:r>
              <a:rPr lang="ru-RU" dirty="0">
                <a:solidFill>
                  <a:schemeClr val="tx1"/>
                </a:solidFill>
              </a:rPr>
              <a:t>директора по </a:t>
            </a:r>
            <a:r>
              <a:rPr lang="ru-RU" dirty="0" smtClean="0">
                <a:solidFill>
                  <a:schemeClr val="tx1"/>
                </a:solidFill>
              </a:rPr>
              <a:t>производству и </a:t>
            </a:r>
            <a:r>
              <a:rPr lang="ru-RU" dirty="0">
                <a:solidFill>
                  <a:schemeClr val="tx1"/>
                </a:solidFill>
              </a:rPr>
              <a:t>эксплуатации АЭС АО «Концерн Росэнергоатом» – </a:t>
            </a:r>
            <a:r>
              <a:rPr lang="ru-RU" dirty="0" smtClean="0">
                <a:solidFill>
                  <a:schemeClr val="tx1"/>
                </a:solidFill>
              </a:rPr>
              <a:t>директор </a:t>
            </a:r>
            <a:r>
              <a:rPr lang="ru-RU" dirty="0">
                <a:solidFill>
                  <a:schemeClr val="tx1"/>
                </a:solidFill>
              </a:rPr>
              <a:t>Департамента планирования </a:t>
            </a:r>
            <a:r>
              <a:rPr lang="ru-RU" dirty="0" smtClean="0">
                <a:solidFill>
                  <a:schemeClr val="tx1"/>
                </a:solidFill>
              </a:rPr>
              <a:t>производства</a:t>
            </a:r>
            <a:r>
              <a:rPr lang="ru-RU" dirty="0">
                <a:solidFill>
                  <a:schemeClr val="tx1"/>
                </a:solidFill>
              </a:rPr>
              <a:t>, модернизации </a:t>
            </a: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dirty="0">
                <a:solidFill>
                  <a:schemeClr val="tx1"/>
                </a:solidFill>
              </a:rPr>
              <a:t>продления срока эксплуатации</a:t>
            </a:r>
          </a:p>
          <a:p>
            <a:pPr marL="0" indent="0" eaLnBrk="1" hangingPunct="1">
              <a:lnSpc>
                <a:spcPct val="150000"/>
              </a:lnSpc>
              <a:spcAft>
                <a:spcPct val="70000"/>
              </a:spcAft>
              <a:buFontTx/>
              <a:buNone/>
            </a:pPr>
            <a:r>
              <a:rPr lang="ru-RU" dirty="0" smtClean="0">
                <a:solidFill>
                  <a:schemeClr val="tx1"/>
                </a:solidFill>
              </a:rPr>
              <a:t>+7 (495) 921-19-24</a:t>
            </a:r>
          </a:p>
          <a:p>
            <a:pPr marL="0" indent="0" eaLnBrk="1" hangingPunct="1">
              <a:lnSpc>
                <a:spcPct val="150000"/>
              </a:lnSpc>
              <a:spcAft>
                <a:spcPct val="70000"/>
              </a:spcAft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maksimov-ym@rosenergoatom.ru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15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2438" y="0"/>
            <a:ext cx="9037637" cy="894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dirty="0" smtClean="0"/>
              <a:t>Эксплуатирующая организация Концерн Росэнергоатом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0" y="1062443"/>
          <a:ext cx="9906000" cy="54254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74126"/>
                <a:gridCol w="6831874"/>
              </a:tblGrid>
              <a:tr h="602827">
                <a:tc>
                  <a:txBody>
                    <a:bodyPr/>
                    <a:lstStyle/>
                    <a:p>
                      <a:pPr algn="r"/>
                      <a:r>
                        <a:rPr lang="ru-RU" sz="2400" b="1" cap="none" spc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ru-RU" sz="2400" b="1" cap="none" spc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3840" marR="24384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825500"/>
                      <a:r>
                        <a:rPr lang="ru-RU" sz="1600" b="0" baseline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действующих энергоблоков на 10 АЭС</a:t>
                      </a:r>
                      <a:endParaRPr lang="ru-RU" sz="1600" b="0" baseline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243840" marR="24384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0FF"/>
                    </a:solidFill>
                  </a:tcPr>
                </a:tc>
              </a:tr>
              <a:tr h="602827">
                <a:tc>
                  <a:txBody>
                    <a:bodyPr/>
                    <a:lstStyle/>
                    <a:p>
                      <a:pPr algn="r"/>
                      <a:r>
                        <a:rPr lang="ru-RU" sz="2400" b="1" cap="none" spc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30 040 МВт</a:t>
                      </a:r>
                      <a:endParaRPr lang="ru-RU" sz="2400" b="1" cap="none" spc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3840" marR="24384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baseline="0" dirty="0" smtClean="0">
                          <a:solidFill>
                            <a:schemeClr val="accent4"/>
                          </a:solidFill>
                        </a:rPr>
                        <a:t> у</a:t>
                      </a:r>
                      <a:r>
                        <a:rPr lang="ru-RU" sz="1600" b="0" dirty="0" smtClean="0">
                          <a:solidFill>
                            <a:schemeClr val="accent4"/>
                          </a:solidFill>
                        </a:rPr>
                        <a:t>становленная мощность</a:t>
                      </a:r>
                      <a:endParaRPr lang="ru-RU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marL="243840" marR="24384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0FF"/>
                    </a:solidFill>
                  </a:tcPr>
                </a:tc>
              </a:tr>
              <a:tr h="602827">
                <a:tc>
                  <a:txBody>
                    <a:bodyPr/>
                    <a:lstStyle/>
                    <a:p>
                      <a:pPr algn="r"/>
                      <a:r>
                        <a:rPr lang="ru-RU" sz="2400" b="1" cap="none" spc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2400" b="1" cap="none" spc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3840" marR="24384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825500"/>
                      <a:r>
                        <a:rPr lang="ru-RU" sz="1600" b="0" baseline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энергоблоков с реакторами ВВЭР </a:t>
                      </a:r>
                      <a:endParaRPr lang="ru-RU" sz="1600" b="0" baseline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243840" marR="24384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0FF"/>
                    </a:solidFill>
                  </a:tcPr>
                </a:tc>
              </a:tr>
              <a:tr h="602827">
                <a:tc>
                  <a:txBody>
                    <a:bodyPr/>
                    <a:lstStyle/>
                    <a:p>
                      <a:pPr algn="r"/>
                      <a:r>
                        <a:rPr lang="ru-RU" sz="2400" b="1" cap="none" spc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2400" b="1" cap="none" spc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3840" marR="24384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825500"/>
                      <a:r>
                        <a:rPr lang="ru-RU" sz="1600" b="0" baseline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энергоблоков с канальными реакторами</a:t>
                      </a:r>
                      <a:endParaRPr lang="ru-RU" sz="1600" b="0" baseline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243840" marR="24384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0FF"/>
                    </a:solidFill>
                  </a:tcPr>
                </a:tc>
              </a:tr>
              <a:tr h="602827">
                <a:tc>
                  <a:txBody>
                    <a:bodyPr/>
                    <a:lstStyle/>
                    <a:p>
                      <a:pPr algn="r"/>
                      <a:r>
                        <a:rPr lang="ru-RU" sz="2400" b="1" cap="none" spc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400" b="1" cap="none" spc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3840" marR="24384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825500"/>
                      <a:r>
                        <a:rPr lang="ru-RU" sz="1600" b="0" baseline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энергоблока с реакторами на быстрых нейтронах</a:t>
                      </a:r>
                      <a:endParaRPr lang="ru-RU" sz="1600" b="0" baseline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243840" marR="24384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0FF"/>
                    </a:solidFill>
                  </a:tcPr>
                </a:tc>
              </a:tr>
              <a:tr h="602827">
                <a:tc>
                  <a:txBody>
                    <a:bodyPr/>
                    <a:lstStyle/>
                    <a:p>
                      <a:pPr algn="r"/>
                      <a:r>
                        <a:rPr lang="ru-RU" sz="2400" b="1" cap="none" spc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6 </a:t>
                      </a:r>
                      <a:endParaRPr lang="ru-RU" sz="2400" b="1" cap="none" spc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243840" marR="24384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строящихся энергоблоков (проектной</a:t>
                      </a:r>
                      <a:r>
                        <a:rPr lang="ru-RU" sz="16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мощностью более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7 </a:t>
                      </a:r>
                      <a:r>
                        <a:rPr lang="ru-RU" sz="16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ГВт)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43840" marR="24384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FF6"/>
                    </a:solidFill>
                  </a:tcPr>
                </a:tc>
              </a:tr>
              <a:tr h="602827">
                <a:tc>
                  <a:txBody>
                    <a:bodyPr/>
                    <a:lstStyle/>
                    <a:p>
                      <a:pPr algn="r"/>
                      <a:r>
                        <a:rPr lang="ru-RU" sz="2400" b="1" cap="none" spc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1 </a:t>
                      </a:r>
                      <a:endParaRPr lang="ru-RU" sz="2400" b="1" cap="none" spc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243840" marR="24384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строящаяся плавучая атомная электростанция (ПАТЭС 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70 </a:t>
                      </a: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МВт)</a:t>
                      </a:r>
                    </a:p>
                  </a:txBody>
                  <a:tcPr marL="243840" marR="24384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FF6"/>
                    </a:solidFill>
                  </a:tcPr>
                </a:tc>
              </a:tr>
              <a:tr h="602827">
                <a:tc>
                  <a:txBody>
                    <a:bodyPr/>
                    <a:lstStyle/>
                    <a:p>
                      <a:pPr algn="r"/>
                      <a:r>
                        <a:rPr lang="ru-RU" sz="2400" b="1" cap="none" spc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2400" b="1" cap="none" spc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</a:endParaRPr>
                    </a:p>
                  </a:txBody>
                  <a:tcPr marL="243840" marR="24384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в стадии подготовки к выводу из эксплуатации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43840" marR="24384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02827">
                <a:tc>
                  <a:txBody>
                    <a:bodyPr/>
                    <a:lstStyle/>
                    <a:p>
                      <a:pPr algn="r"/>
                      <a:r>
                        <a:rPr lang="ru-RU" sz="2400" b="1" cap="none" spc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2400" b="1" cap="none" spc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</a:endParaRPr>
                    </a:p>
                  </a:txBody>
                  <a:tcPr marL="243840" marR="24384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в стадии вывода из эксплуатации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43840" marR="24384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02" y="2202047"/>
            <a:ext cx="1915887" cy="11014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723" y="3992102"/>
            <a:ext cx="1350014" cy="13889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50" y="5721499"/>
            <a:ext cx="941561" cy="76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0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АО «Концерн Росэнергоатом» - крупнейшее электроэнергетическое предприятие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8251342" y="6111875"/>
            <a:ext cx="1654658" cy="414338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Данные 2017 года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1267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589730"/>
              </p:ext>
            </p:extLst>
          </p:nvPr>
        </p:nvGraphicFramePr>
        <p:xfrm>
          <a:off x="5132400" y="2490788"/>
          <a:ext cx="4552950" cy="400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" name="Диаграмма" r:id="rId4" imgW="4560203" imgH="4011516" progId="Excel.Chart.8">
                  <p:embed/>
                </p:oleObj>
              </mc:Choice>
              <mc:Fallback>
                <p:oleObj name="Диаграмма" r:id="rId4" imgW="4560203" imgH="401151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2400" y="2490788"/>
                        <a:ext cx="4552950" cy="400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264531" y="2519363"/>
            <a:ext cx="1149350" cy="290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92" dirty="0"/>
              <a:t>млрд </a:t>
            </a:r>
            <a:r>
              <a:rPr lang="ru-RU" sz="1292" dirty="0" err="1"/>
              <a:t>кВт</a:t>
            </a:r>
            <a:r>
              <a:rPr lang="ru-RU" sz="1292" dirty="0" err="1">
                <a:sym typeface="Symbol" panose="05050102010706020507" pitchFamily="18" charset="2"/>
              </a:rPr>
              <a:t></a:t>
            </a:r>
            <a:r>
              <a:rPr lang="ru-RU" sz="1292" dirty="0" err="1"/>
              <a:t>ч</a:t>
            </a:r>
            <a:endParaRPr lang="ru-RU" sz="1292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310064" y="2787650"/>
          <a:ext cx="816537" cy="363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6537"/>
              </a:tblGrid>
              <a:tr h="726840">
                <a:tc>
                  <a:txBody>
                    <a:bodyPr/>
                    <a:lstStyle/>
                    <a:p>
                      <a:pPr algn="ctr"/>
                      <a:r>
                        <a:rPr lang="ru-RU" sz="33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33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</a:tr>
              <a:tr h="726840">
                <a:tc>
                  <a:txBody>
                    <a:bodyPr/>
                    <a:lstStyle/>
                    <a:p>
                      <a:pPr algn="ctr"/>
                      <a:r>
                        <a:rPr lang="ru-RU" sz="33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33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</a:tr>
              <a:tr h="726840">
                <a:tc>
                  <a:txBody>
                    <a:bodyPr/>
                    <a:lstStyle/>
                    <a:p>
                      <a:pPr algn="ctr"/>
                      <a:r>
                        <a:rPr lang="ru-RU" sz="33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33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</a:tr>
              <a:tr h="726840">
                <a:tc>
                  <a:txBody>
                    <a:bodyPr/>
                    <a:lstStyle/>
                    <a:p>
                      <a:pPr algn="ctr"/>
                      <a:r>
                        <a:rPr lang="ru-RU" sz="33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33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</a:tr>
              <a:tr h="726840">
                <a:tc>
                  <a:txBody>
                    <a:bodyPr/>
                    <a:lstStyle/>
                    <a:p>
                      <a:pPr algn="ctr"/>
                      <a:r>
                        <a:rPr lang="ru-RU" sz="33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33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1" y="1401766"/>
            <a:ext cx="4337050" cy="87153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17000"/>
                </a:schemeClr>
              </a:gs>
              <a:gs pos="35000">
                <a:schemeClr val="accent3">
                  <a:lumMod val="20000"/>
                  <a:lumOff val="80000"/>
                  <a:alpha val="72000"/>
                </a:schemeClr>
              </a:gs>
              <a:gs pos="58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alpha val="34000"/>
                </a:schemeClr>
              </a:gs>
            </a:gsLst>
            <a:lin ang="16200000" scaled="1"/>
            <a:tileRect/>
          </a:gradFill>
          <a:ln>
            <a:noFill/>
          </a:ln>
          <a:extLst/>
        </p:spPr>
        <p:txBody>
          <a:bodyPr lIns="84406" tIns="42203" rIns="84406" bIns="42203" anchor="ctr"/>
          <a:lstStyle>
            <a:defPPr>
              <a:defRPr lang="ru-RU"/>
            </a:defPPr>
            <a:lvl1pPr algn="ctr">
              <a:defRPr sz="2000" b="1">
                <a:solidFill>
                  <a:srgbClr val="0B4C9C"/>
                </a:solidFill>
                <a:latin typeface="Movie Poster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46" dirty="0"/>
              <a:t>Топ-5 мировых энергокомпаний по установленной мощности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92738" y="1444629"/>
            <a:ext cx="4232275" cy="82232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17000"/>
                </a:schemeClr>
              </a:gs>
              <a:gs pos="35000">
                <a:schemeClr val="accent3">
                  <a:lumMod val="20000"/>
                  <a:lumOff val="80000"/>
                  <a:alpha val="72000"/>
                </a:schemeClr>
              </a:gs>
              <a:gs pos="58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alpha val="34000"/>
                </a:schemeClr>
              </a:gs>
            </a:gsLst>
            <a:lin ang="16200000" scaled="1"/>
            <a:tileRect/>
          </a:gradFill>
          <a:ln>
            <a:noFill/>
          </a:ln>
          <a:extLst/>
        </p:spPr>
        <p:txBody>
          <a:bodyPr lIns="84406" tIns="42203" rIns="84406" bIns="42203" anchor="ctr"/>
          <a:lstStyle/>
          <a:p>
            <a:pPr algn="ctr">
              <a:defRPr/>
            </a:pPr>
            <a:r>
              <a:rPr lang="ru-RU" sz="1846" b="1" dirty="0">
                <a:solidFill>
                  <a:srgbClr val="0B4C9C"/>
                </a:solidFill>
                <a:latin typeface="Movie Poster"/>
                <a:ea typeface="+mj-ea"/>
                <a:cs typeface="+mj-cs"/>
              </a:rPr>
              <a:t>Крупнейшие в России компании по производству электроэнергии</a:t>
            </a:r>
          </a:p>
        </p:txBody>
      </p:sp>
      <p:sp>
        <p:nvSpPr>
          <p:cNvPr id="11277" name="Прямоугольник 2"/>
          <p:cNvSpPr>
            <a:spLocks noChangeArrowheads="1"/>
          </p:cNvSpPr>
          <p:nvPr/>
        </p:nvSpPr>
        <p:spPr bwMode="auto">
          <a:xfrm>
            <a:off x="366712" y="2490788"/>
            <a:ext cx="5616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ГВт</a:t>
            </a:r>
          </a:p>
        </p:txBody>
      </p:sp>
      <p:graphicFrame>
        <p:nvGraphicFramePr>
          <p:cNvPr id="2" name="Объект 5"/>
          <p:cNvGraphicFramePr>
            <a:graphicFrameLocks/>
          </p:cNvGraphicFramePr>
          <p:nvPr>
            <p:extLst/>
          </p:nvPr>
        </p:nvGraphicFramePr>
        <p:xfrm>
          <a:off x="207966" y="2586038"/>
          <a:ext cx="4240213" cy="3795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5110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381001" y="13964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81001" y="-69666"/>
            <a:ext cx="8740086" cy="6885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r" eaLnBrk="0" hangingPunct="0">
              <a:defRPr sz="2000" b="1">
                <a:solidFill>
                  <a:srgbClr val="215BAE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000" b="1">
                <a:solidFill>
                  <a:schemeClr val="hlink"/>
                </a:solidFill>
              </a:defRPr>
            </a:lvl2pPr>
            <a:lvl3pPr eaLnBrk="0" hangingPunct="0">
              <a:defRPr sz="2000" b="1">
                <a:solidFill>
                  <a:schemeClr val="hlink"/>
                </a:solidFill>
              </a:defRPr>
            </a:lvl3pPr>
            <a:lvl4pPr eaLnBrk="0" hangingPunct="0">
              <a:defRPr sz="2000" b="1">
                <a:solidFill>
                  <a:schemeClr val="hlink"/>
                </a:solidFill>
              </a:defRPr>
            </a:lvl4pPr>
            <a:lvl5pPr eaLnBrk="0" hangingPunct="0">
              <a:defRPr sz="2000" b="1">
                <a:solidFill>
                  <a:schemeClr val="hlink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</a:defRPr>
            </a:lvl9pPr>
          </a:lstStyle>
          <a:p>
            <a:pPr algn="l"/>
            <a:r>
              <a:rPr lang="ru-RU" sz="2400" dirty="0"/>
              <a:t>Основные показатели работы АЭС России</a:t>
            </a:r>
          </a:p>
        </p:txBody>
      </p:sp>
      <p:sp>
        <p:nvSpPr>
          <p:cNvPr id="15" name="Заголовок 2"/>
          <p:cNvSpPr>
            <a:spLocks noGrp="1"/>
          </p:cNvSpPr>
          <p:nvPr>
            <p:ph type="title"/>
          </p:nvPr>
        </p:nvSpPr>
        <p:spPr>
          <a:xfrm>
            <a:off x="188844" y="1261210"/>
            <a:ext cx="1729408" cy="104466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ru-RU" sz="1400" b="0" dirty="0">
                <a:solidFill>
                  <a:schemeClr val="tx1"/>
                </a:solidFill>
              </a:rPr>
              <a:t>Выработка электроэнергии (</a:t>
            </a:r>
            <a:r>
              <a:rPr lang="ru-RU" sz="1400" b="0" dirty="0" smtClean="0">
                <a:solidFill>
                  <a:schemeClr val="tx1"/>
                </a:solidFill>
              </a:rPr>
              <a:t>млрд </a:t>
            </a:r>
            <a:r>
              <a:rPr lang="ru-RU" sz="1400" b="0" dirty="0" err="1" smtClean="0">
                <a:solidFill>
                  <a:schemeClr val="tx1"/>
                </a:solidFill>
              </a:rPr>
              <a:t>кВт</a:t>
            </a:r>
            <a:r>
              <a:rPr lang="ru-RU" sz="1400" b="0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</a:t>
            </a:r>
            <a:r>
              <a:rPr lang="ru-RU" sz="1400" b="0" dirty="0" err="1" smtClean="0">
                <a:solidFill>
                  <a:schemeClr val="tx1"/>
                </a:solidFill>
              </a:rPr>
              <a:t>ч</a:t>
            </a:r>
            <a:r>
              <a:rPr lang="ru-RU" sz="1400" b="0" dirty="0">
                <a:solidFill>
                  <a:schemeClr val="tx1"/>
                </a:solidFill>
              </a:rPr>
              <a:t>)</a:t>
            </a: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541671"/>
              </p:ext>
            </p:extLst>
          </p:nvPr>
        </p:nvGraphicFramePr>
        <p:xfrm>
          <a:off x="1714081" y="1071642"/>
          <a:ext cx="8091528" cy="2059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 rot="16200000">
            <a:off x="8645829" y="2116042"/>
            <a:ext cx="1417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прогноз</a:t>
            </a:r>
            <a:endParaRPr lang="ru-RU" sz="1400" dirty="0"/>
          </a:p>
        </p:txBody>
      </p:sp>
      <p:graphicFrame>
        <p:nvGraphicFramePr>
          <p:cNvPr id="5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6115756"/>
              </p:ext>
            </p:extLst>
          </p:nvPr>
        </p:nvGraphicFramePr>
        <p:xfrm>
          <a:off x="4988547" y="3781152"/>
          <a:ext cx="4817062" cy="2807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2499454"/>
              </p:ext>
            </p:extLst>
          </p:nvPr>
        </p:nvGraphicFramePr>
        <p:xfrm>
          <a:off x="-221146" y="3643555"/>
          <a:ext cx="4757738" cy="3089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5297229" y="3362255"/>
            <a:ext cx="3903371" cy="3873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84406" tIns="42203" rIns="84406" bIns="42203" anchor="ctr"/>
          <a:lstStyle/>
          <a:p>
            <a:pPr>
              <a:defRPr/>
            </a:pPr>
            <a:r>
              <a:rPr lang="ru-RU" sz="1400" dirty="0">
                <a:latin typeface="+mj-lt"/>
                <a:ea typeface="+mj-ea"/>
                <a:cs typeface="+mj-cs"/>
              </a:rPr>
              <a:t>Динамика нарушений в работе АЭС России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3314630"/>
            <a:ext cx="4240212" cy="48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4406" tIns="42203" rIns="84406" bIns="42203" anchor="ctr"/>
          <a:lstStyle/>
          <a:p>
            <a:pPr>
              <a:defRPr/>
            </a:pPr>
            <a:r>
              <a:rPr lang="ru-RU" sz="1400" dirty="0">
                <a:latin typeface="+mj-lt"/>
                <a:ea typeface="+mj-ea"/>
                <a:cs typeface="+mj-cs"/>
              </a:rPr>
              <a:t>Показатель срабатывания аварийной защиты на 7000 ч работы (данные ВАО АЭС) в 2017 году</a:t>
            </a:r>
          </a:p>
        </p:txBody>
      </p:sp>
    </p:spTree>
    <p:extLst>
      <p:ext uri="{BB962C8B-B14F-4D97-AF65-F5344CB8AC3E}">
        <p14:creationId xmlns:p14="http://schemas.microsoft.com/office/powerpoint/2010/main" val="229063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935844"/>
              </p:ext>
            </p:extLst>
          </p:nvPr>
        </p:nvGraphicFramePr>
        <p:xfrm>
          <a:off x="338346" y="1315003"/>
          <a:ext cx="9467850" cy="4975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6" name="Заголовок 3"/>
          <p:cNvSpPr>
            <a:spLocks noGrp="1"/>
          </p:cNvSpPr>
          <p:nvPr>
            <p:ph type="title"/>
          </p:nvPr>
        </p:nvSpPr>
        <p:spPr>
          <a:xfrm>
            <a:off x="338346" y="79513"/>
            <a:ext cx="9567654" cy="894267"/>
          </a:xfrm>
        </p:spPr>
        <p:txBody>
          <a:bodyPr vert="horz" lIns="0" tIns="45720" rIns="91440" bIns="45720" rtlCol="0" anchor="ctr">
            <a:noAutofit/>
          </a:bodyPr>
          <a:lstStyle/>
          <a:p>
            <a:r>
              <a:rPr lang="ru-RU" dirty="0"/>
              <a:t>С</a:t>
            </a:r>
            <a:r>
              <a:rPr lang="ru-RU" dirty="0" smtClean="0"/>
              <a:t>охранение </a:t>
            </a:r>
            <a:r>
              <a:rPr lang="ru-RU" dirty="0"/>
              <a:t>доли </a:t>
            </a:r>
            <a:r>
              <a:rPr lang="ru-RU" dirty="0" smtClean="0"/>
              <a:t>атомной генерации в </a:t>
            </a:r>
            <a:r>
              <a:rPr lang="ru-RU" dirty="0"/>
              <a:t>энергобалансе РФ</a:t>
            </a:r>
          </a:p>
        </p:txBody>
      </p:sp>
    </p:spTree>
    <p:extLst>
      <p:ext uri="{BB962C8B-B14F-4D97-AF65-F5344CB8AC3E}">
        <p14:creationId xmlns:p14="http://schemas.microsoft.com/office/powerpoint/2010/main" val="237778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Ввод в эксплуатацию новых энергоблоков в 2018 году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232385"/>
              </p:ext>
            </p:extLst>
          </p:nvPr>
        </p:nvGraphicFramePr>
        <p:xfrm>
          <a:off x="3721608" y="1319746"/>
          <a:ext cx="6184392" cy="212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3120"/>
                <a:gridCol w="4081272"/>
              </a:tblGrid>
              <a:tr h="1064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4"/>
                          </a:solidFill>
                          <a:cs typeface="+mn-cs"/>
                        </a:rPr>
                        <a:t>Ростовская АЭС </a:t>
                      </a:r>
                      <a:br>
                        <a:rPr lang="ru-RU" sz="1800" b="1" dirty="0" smtClean="0">
                          <a:solidFill>
                            <a:schemeClr val="accent4"/>
                          </a:solidFill>
                          <a:cs typeface="+mn-cs"/>
                        </a:rPr>
                      </a:br>
                      <a:r>
                        <a:rPr lang="ru-RU" sz="1800" b="1" dirty="0" smtClean="0">
                          <a:solidFill>
                            <a:schemeClr val="accent4"/>
                          </a:solidFill>
                          <a:cs typeface="+mn-cs"/>
                        </a:rPr>
                        <a:t>энергоблок № 4</a:t>
                      </a:r>
                      <a:endParaRPr lang="ru-RU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Серийный энергоблок ВВЭР-1000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64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4"/>
                          </a:solidFill>
                        </a:rPr>
                        <a:t>На 1 ноября 2018 года</a:t>
                      </a:r>
                      <a:endParaRPr lang="ru-RU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выработано </a:t>
                      </a:r>
                      <a:r>
                        <a:rPr lang="ru-RU" sz="2400" b="1" dirty="0" smtClean="0">
                          <a:solidFill>
                            <a:schemeClr val="accent4"/>
                          </a:solidFill>
                        </a:rPr>
                        <a:t>4,59</a:t>
                      </a:r>
                      <a:r>
                        <a:rPr lang="ru-RU" dirty="0" smtClean="0"/>
                        <a:t> млрд </a:t>
                      </a:r>
                      <a:r>
                        <a:rPr lang="ru-RU" dirty="0" err="1" smtClean="0"/>
                        <a:t>кВт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∙</a:t>
                      </a:r>
                      <a:r>
                        <a:rPr lang="ru-RU" dirty="0" err="1" smtClean="0"/>
                        <a:t>ч</a:t>
                      </a:r>
                      <a:endParaRPr lang="ru-RU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456"/>
            <a:ext cx="3649083" cy="2292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518930"/>
              </p:ext>
            </p:extLst>
          </p:nvPr>
        </p:nvGraphicFramePr>
        <p:xfrm>
          <a:off x="3568957" y="4388477"/>
          <a:ext cx="6337043" cy="20032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8654"/>
                <a:gridCol w="3878389"/>
              </a:tblGrid>
              <a:tr h="10016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4"/>
                          </a:solidFill>
                          <a:cs typeface="+mn-cs"/>
                        </a:rPr>
                        <a:t>Ленинградская АЭС </a:t>
                      </a:r>
                      <a:br>
                        <a:rPr lang="ru-RU" sz="1800" b="1" dirty="0" smtClean="0">
                          <a:solidFill>
                            <a:schemeClr val="accent4"/>
                          </a:solidFill>
                          <a:cs typeface="+mn-cs"/>
                        </a:rPr>
                      </a:br>
                      <a:r>
                        <a:rPr lang="ru-RU" sz="1800" b="1" dirty="0" smtClean="0">
                          <a:solidFill>
                            <a:schemeClr val="accent4"/>
                          </a:solidFill>
                          <a:cs typeface="+mn-cs"/>
                        </a:rPr>
                        <a:t>энергоблок № 5</a:t>
                      </a:r>
                      <a:endParaRPr lang="ru-RU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Новейший энергоблок поколения 3+ проекта АЭС-2006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016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4"/>
                          </a:solidFill>
                        </a:rPr>
                        <a:t>На 1 ноября </a:t>
                      </a:r>
                      <a:br>
                        <a:rPr lang="ru-RU" b="1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ru-RU" b="1" dirty="0" smtClean="0">
                          <a:solidFill>
                            <a:schemeClr val="accent4"/>
                          </a:solidFill>
                        </a:rPr>
                        <a:t>2018 года</a:t>
                      </a:r>
                      <a:endParaRPr lang="ru-RU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выработано </a:t>
                      </a:r>
                      <a:r>
                        <a:rPr lang="ru-RU" sz="2400" b="1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2,31</a:t>
                      </a:r>
                      <a:r>
                        <a:rPr lang="ru-RU" dirty="0" smtClean="0"/>
                        <a:t> млрд </a:t>
                      </a:r>
                      <a:r>
                        <a:rPr lang="ru-RU" dirty="0" err="1" smtClean="0"/>
                        <a:t>кВт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∙</a:t>
                      </a:r>
                      <a:r>
                        <a:rPr lang="ru-RU" dirty="0" err="1" smtClean="0"/>
                        <a:t>ч</a:t>
                      </a:r>
                      <a:endParaRPr lang="ru-RU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9" y="4236340"/>
            <a:ext cx="3602124" cy="2289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432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281462"/>
              </p:ext>
            </p:extLst>
          </p:nvPr>
        </p:nvGraphicFramePr>
        <p:xfrm>
          <a:off x="209549" y="1344821"/>
          <a:ext cx="9467850" cy="4844766"/>
        </p:xfrm>
        <a:graphic>
          <a:graphicData uri="http://schemas.openxmlformats.org/drawingml/2006/table">
            <a:tbl>
              <a:tblPr/>
              <a:tblGrid>
                <a:gridCol w="4407768"/>
                <a:gridCol w="1997940"/>
                <a:gridCol w="3062142"/>
              </a:tblGrid>
              <a:tr h="6782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23000" algn="r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87B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АЭС</a:t>
                      </a:r>
                      <a:endParaRPr kumimoji="0" lang="ru-RU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87B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14" marR="80514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23000" algn="r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87B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Энергоблок</a:t>
                      </a:r>
                      <a:endParaRPr kumimoji="0" lang="ru-RU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87B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14" marR="80514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23000" algn="r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87B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Ввод в эксплуатацию</a:t>
                      </a:r>
                    </a:p>
                  </a:txBody>
                  <a:tcPr marL="80514" marR="80514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46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23000" algn="r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Нововоронежская АЭС-2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23000" algn="r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(проект АЭС-2006)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23000" algn="r"/>
                        </a:tabLst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36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23000" algn="r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ПАТЭС (г.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Певек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36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14" marR="80514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23000" algn="r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23000" algn="r"/>
                        </a:tabLst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36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23000" algn="r"/>
                        </a:tabLst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36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23000" algn="r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36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14" marR="80514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23000" algn="r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23000" algn="r"/>
                        </a:tabLst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36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23000" algn="r"/>
                        </a:tabLst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36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23000" algn="r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36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14" marR="80514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46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23000" algn="r"/>
                        </a:tabLst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36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23000" algn="r"/>
                        </a:tabLst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36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23000" algn="r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Ленинградская АЭС-2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23000" algn="r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(проект АЭС-2006)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36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14" marR="8051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23000" algn="r"/>
                        </a:tabLst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36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23000" algn="r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36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14" marR="8051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23000" algn="r"/>
                        </a:tabLst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36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23000" algn="r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36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14" marR="8051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47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23000" algn="r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Курская АЭС-2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23000" algn="r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(проект ВВЭР-ТОИ)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36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14" marR="8051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23000" algn="r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23000" algn="r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36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14" marR="8051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23000" algn="r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23000" algn="r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36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14" marR="8051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Ввод в эксплуатацию новых энергоблоков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0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Задачи по ПСЭ энергоблоков АЭС</a:t>
            </a:r>
            <a:endParaRPr lang="ru-RU" sz="2215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71" y="1232592"/>
            <a:ext cx="9418667" cy="774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4"/>
                </a:solidFill>
              </a:rPr>
              <a:t>До 2025 года – продление срока эксплуатации </a:t>
            </a:r>
            <a:r>
              <a:rPr lang="ru-RU" sz="2215" b="1" dirty="0">
                <a:solidFill>
                  <a:schemeClr val="accent4"/>
                </a:solidFill>
              </a:rPr>
              <a:t>10 энергоблоков</a:t>
            </a:r>
            <a:r>
              <a:rPr lang="ru-RU" dirty="0">
                <a:solidFill>
                  <a:schemeClr val="accent4"/>
                </a:solidFill>
              </a:rPr>
              <a:t>  АЭС</a:t>
            </a:r>
          </a:p>
          <a:p>
            <a:pPr algn="ctr"/>
            <a:r>
              <a:rPr lang="ru-RU" dirty="0">
                <a:solidFill>
                  <a:schemeClr val="accent4"/>
                </a:solidFill>
              </a:rPr>
              <a:t> суммарной установленной мощностью </a:t>
            </a:r>
            <a:r>
              <a:rPr lang="ru-RU" sz="2215" b="1" dirty="0">
                <a:solidFill>
                  <a:schemeClr val="accent4"/>
                </a:solidFill>
              </a:rPr>
              <a:t>4933 МВт</a:t>
            </a:r>
            <a:endParaRPr lang="ru-RU" b="1" dirty="0">
              <a:solidFill>
                <a:schemeClr val="accent4"/>
              </a:solidFill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408608" y="2960819"/>
            <a:ext cx="9335634" cy="3379325"/>
            <a:chOff x="-36797" y="2263794"/>
            <a:chExt cx="10113604" cy="3436926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698297" y="3832528"/>
              <a:ext cx="1039447" cy="38563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Прямоугольник 27"/>
            <p:cNvSpPr/>
            <p:nvPr/>
          </p:nvSpPr>
          <p:spPr>
            <a:xfrm>
              <a:off x="6400336" y="5317729"/>
              <a:ext cx="1032321" cy="38299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Прямоугольник 25"/>
            <p:cNvSpPr/>
            <p:nvPr/>
          </p:nvSpPr>
          <p:spPr>
            <a:xfrm>
              <a:off x="7832580" y="5317729"/>
              <a:ext cx="1032321" cy="38299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9044486" y="5317691"/>
              <a:ext cx="1032321" cy="38299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Прямоугольник 31"/>
            <p:cNvSpPr/>
            <p:nvPr/>
          </p:nvSpPr>
          <p:spPr>
            <a:xfrm>
              <a:off x="-36797" y="3884531"/>
              <a:ext cx="1672045" cy="633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accent4"/>
                  </a:solidFill>
                </a:rPr>
                <a:t>II </a:t>
              </a:r>
              <a:r>
                <a:rPr lang="ru-RU" sz="1600" dirty="0">
                  <a:solidFill>
                    <a:schemeClr val="accent4"/>
                  </a:solidFill>
                </a:rPr>
                <a:t>поколение энергоблоков </a:t>
              </a:r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7625" y="3745929"/>
              <a:ext cx="1026679" cy="1293117"/>
            </a:xfrm>
            <a:prstGeom prst="rect">
              <a:avLst/>
            </a:prstGeom>
          </p:spPr>
        </p:pic>
        <p:sp>
          <p:nvSpPr>
            <p:cNvPr id="29" name="Прямоугольник 28"/>
            <p:cNvSpPr/>
            <p:nvPr/>
          </p:nvSpPr>
          <p:spPr>
            <a:xfrm>
              <a:off x="1486256" y="3246932"/>
              <a:ext cx="1211629" cy="3829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169" tIns="118169" rIns="118169" bIns="0" numCol="1" spcCol="1270" anchor="t" anchorCtr="0">
              <a:noAutofit/>
            </a:bodyPr>
            <a:lstStyle/>
            <a:p>
              <a:pPr algn="ctr" defTabSz="738572">
                <a:lnSpc>
                  <a:spcPct val="90000"/>
                </a:lnSpc>
                <a:spcAft>
                  <a:spcPct val="35000"/>
                </a:spcAft>
              </a:pPr>
              <a:r>
                <a:rPr lang="ru-RU" sz="2215" b="1" dirty="0">
                  <a:solidFill>
                    <a:schemeClr val="accent4"/>
                  </a:solidFill>
                </a:rPr>
                <a:t>3СМО</a:t>
              </a: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106" b="59999"/>
            <a:stretch/>
          </p:blipFill>
          <p:spPr>
            <a:xfrm>
              <a:off x="3566548" y="3593681"/>
              <a:ext cx="538705" cy="1524266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106" b="59999"/>
            <a:stretch/>
          </p:blipFill>
          <p:spPr>
            <a:xfrm>
              <a:off x="4148795" y="3614851"/>
              <a:ext cx="538705" cy="1524266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8" r="79144" b="66169"/>
            <a:stretch/>
          </p:blipFill>
          <p:spPr>
            <a:xfrm>
              <a:off x="5859603" y="3634343"/>
              <a:ext cx="696686" cy="1289135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5523434" y="4966232"/>
              <a:ext cx="1503231" cy="346276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9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1477" dirty="0">
                  <a:solidFill>
                    <a:schemeClr val="accent4"/>
                  </a:solidFill>
                </a:rPr>
                <a:t>сверх 45-лет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7284134" y="4051450"/>
              <a:ext cx="2449302" cy="7770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15" b="1" dirty="0">
                  <a:solidFill>
                    <a:schemeClr val="accent4"/>
                  </a:solidFill>
                </a:rPr>
                <a:t>4</a:t>
              </a:r>
              <a:r>
                <a:rPr lang="ru-RU" sz="1846" dirty="0">
                  <a:solidFill>
                    <a:schemeClr val="accent4"/>
                  </a:solidFill>
                </a:rPr>
                <a:t> энергоблока ПСЭ</a:t>
              </a:r>
            </a:p>
          </p:txBody>
        </p:sp>
        <p:sp>
          <p:nvSpPr>
            <p:cNvPr id="39" name="Стрелка вправо 38"/>
            <p:cNvSpPr/>
            <p:nvPr/>
          </p:nvSpPr>
          <p:spPr>
            <a:xfrm>
              <a:off x="6730760" y="4051450"/>
              <a:ext cx="553374" cy="479016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528683" y="3216718"/>
              <a:ext cx="1394969" cy="4743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169" tIns="118169" rIns="118169" bIns="0" numCol="1" spcCol="1270" anchor="t" anchorCtr="0">
              <a:noAutofit/>
            </a:bodyPr>
            <a:lstStyle/>
            <a:p>
              <a:pPr algn="ctr" defTabSz="738572">
                <a:lnSpc>
                  <a:spcPct val="90000"/>
                </a:lnSpc>
                <a:spcAft>
                  <a:spcPct val="35000"/>
                </a:spcAft>
              </a:pPr>
              <a:r>
                <a:rPr lang="ru-RU" sz="2215" b="1" dirty="0">
                  <a:solidFill>
                    <a:schemeClr val="accent4"/>
                  </a:solidFill>
                </a:rPr>
                <a:t>3</a:t>
              </a:r>
              <a:r>
                <a:rPr lang="en-US" sz="2215" b="1" dirty="0">
                  <a:solidFill>
                    <a:schemeClr val="accent4"/>
                  </a:solidFill>
                </a:rPr>
                <a:t>,</a:t>
              </a:r>
              <a:r>
                <a:rPr lang="ru-RU" sz="2215" b="1" dirty="0">
                  <a:solidFill>
                    <a:schemeClr val="accent4"/>
                  </a:solidFill>
                </a:rPr>
                <a:t>4БАЛ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558721" y="3239777"/>
              <a:ext cx="1222734" cy="482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169" tIns="118169" rIns="118169" bIns="0" numCol="1" spcCol="1270" anchor="t" anchorCtr="0">
              <a:noAutofit/>
            </a:bodyPr>
            <a:lstStyle/>
            <a:p>
              <a:pPr algn="ctr" defTabSz="738572">
                <a:lnSpc>
                  <a:spcPct val="90000"/>
                </a:lnSpc>
                <a:spcAft>
                  <a:spcPct val="35000"/>
                </a:spcAft>
              </a:pPr>
              <a:r>
                <a:rPr lang="ru-RU" sz="2215" b="1" dirty="0">
                  <a:solidFill>
                    <a:schemeClr val="accent4"/>
                  </a:solidFill>
                </a:rPr>
                <a:t>3БЕЛ </a:t>
              </a:r>
            </a:p>
          </p:txBody>
        </p:sp>
        <p:sp>
          <p:nvSpPr>
            <p:cNvPr id="41" name="Плюс 40"/>
            <p:cNvSpPr/>
            <p:nvPr/>
          </p:nvSpPr>
          <p:spPr>
            <a:xfrm>
              <a:off x="2759633" y="4199498"/>
              <a:ext cx="487984" cy="475171"/>
            </a:xfrm>
            <a:prstGeom prst="mathPlus">
              <a:avLst>
                <a:gd name="adj1" fmla="val 12524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4"/>
                </a:solidFill>
              </a:endParaRPr>
            </a:p>
          </p:txBody>
        </p:sp>
        <p:sp>
          <p:nvSpPr>
            <p:cNvPr id="42" name="Плюс 41"/>
            <p:cNvSpPr/>
            <p:nvPr/>
          </p:nvSpPr>
          <p:spPr>
            <a:xfrm>
              <a:off x="5072571" y="4203086"/>
              <a:ext cx="487984" cy="475171"/>
            </a:xfrm>
            <a:prstGeom prst="mathPlus">
              <a:avLst>
                <a:gd name="adj1" fmla="val 12524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4"/>
                </a:solidFill>
              </a:endParaRPr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5485" y="2264451"/>
              <a:ext cx="522607" cy="658231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6167" y="2263837"/>
              <a:ext cx="522607" cy="658231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3956" y="2263794"/>
              <a:ext cx="522607" cy="658231"/>
            </a:xfrm>
            <a:prstGeom prst="rect">
              <a:avLst/>
            </a:prstGeom>
          </p:spPr>
        </p:pic>
      </p:grpSp>
      <p:cxnSp>
        <p:nvCxnSpPr>
          <p:cNvPr id="49" name="Прямая соединительная линия 48"/>
          <p:cNvCxnSpPr/>
          <p:nvPr/>
        </p:nvCxnSpPr>
        <p:spPr>
          <a:xfrm>
            <a:off x="451564" y="6151820"/>
            <a:ext cx="9018677" cy="0"/>
          </a:xfrm>
          <a:prstGeom prst="line">
            <a:avLst/>
          </a:prstGeom>
          <a:ln w="1905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451565" y="2031497"/>
            <a:ext cx="9026058" cy="1846910"/>
            <a:chOff x="76445" y="1915038"/>
            <a:chExt cx="9778229" cy="170029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7632574" y="2242926"/>
              <a:ext cx="2214104" cy="10847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215" b="1" dirty="0">
                  <a:solidFill>
                    <a:schemeClr val="accent4"/>
                  </a:solidFill>
                </a:rPr>
                <a:t>6</a:t>
              </a:r>
              <a:r>
                <a:rPr lang="ru-RU" sz="1846" dirty="0">
                  <a:solidFill>
                    <a:schemeClr val="accent4"/>
                  </a:solidFill>
                </a:rPr>
                <a:t> энергоблоков ПСЭ сверх </a:t>
              </a:r>
            </a:p>
            <a:p>
              <a:r>
                <a:rPr lang="ru-RU" sz="1846" dirty="0">
                  <a:solidFill>
                    <a:schemeClr val="accent4"/>
                  </a:solidFill>
                </a:rPr>
                <a:t>45-лет </a:t>
              </a: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901"/>
            <a:stretch/>
          </p:blipFill>
          <p:spPr>
            <a:xfrm>
              <a:off x="1923162" y="2315519"/>
              <a:ext cx="555784" cy="1159747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162567" y="2273604"/>
              <a:ext cx="1672045" cy="633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accent4"/>
                  </a:solidFill>
                </a:rPr>
                <a:t>I </a:t>
              </a:r>
              <a:r>
                <a:rPr lang="ru-RU" sz="1600" dirty="0">
                  <a:solidFill>
                    <a:schemeClr val="accent4"/>
                  </a:solidFill>
                </a:rPr>
                <a:t>поколение энергоблоков </a:t>
              </a: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901"/>
            <a:stretch/>
          </p:blipFill>
          <p:spPr>
            <a:xfrm>
              <a:off x="3559108" y="2332700"/>
              <a:ext cx="555784" cy="1159747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901"/>
            <a:stretch/>
          </p:blipFill>
          <p:spPr>
            <a:xfrm>
              <a:off x="4005762" y="2346120"/>
              <a:ext cx="555784" cy="1159747"/>
            </a:xfrm>
            <a:prstGeom prst="rect">
              <a:avLst/>
            </a:prstGeom>
          </p:spPr>
        </p:pic>
        <p:sp>
          <p:nvSpPr>
            <p:cNvPr id="6" name="Стрелка вправо 5"/>
            <p:cNvSpPr/>
            <p:nvPr/>
          </p:nvSpPr>
          <p:spPr>
            <a:xfrm>
              <a:off x="6793917" y="2541963"/>
              <a:ext cx="600871" cy="479016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4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584826" y="1952956"/>
              <a:ext cx="1216766" cy="529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169" tIns="118169" rIns="118169" bIns="0" numCol="1" spcCol="1270" anchor="t" anchorCtr="0">
              <a:noAutofit/>
            </a:bodyPr>
            <a:lstStyle/>
            <a:p>
              <a:pPr algn="ctr" defTabSz="738572">
                <a:lnSpc>
                  <a:spcPct val="90000"/>
                </a:lnSpc>
                <a:spcAft>
                  <a:spcPct val="35000"/>
                </a:spcAft>
              </a:pPr>
              <a:r>
                <a:rPr lang="ru-RU" sz="2215" b="1" dirty="0">
                  <a:solidFill>
                    <a:schemeClr val="accent4"/>
                  </a:solidFill>
                </a:rPr>
                <a:t>4НВО</a:t>
              </a:r>
            </a:p>
          </p:txBody>
        </p:sp>
        <p:sp>
          <p:nvSpPr>
            <p:cNvPr id="44" name="Плюс 43"/>
            <p:cNvSpPr/>
            <p:nvPr/>
          </p:nvSpPr>
          <p:spPr>
            <a:xfrm>
              <a:off x="2912158" y="2748068"/>
              <a:ext cx="487984" cy="475171"/>
            </a:xfrm>
            <a:prstGeom prst="mathPlus">
              <a:avLst>
                <a:gd name="adj1" fmla="val 12524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4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325826" y="1959538"/>
              <a:ext cx="1440317" cy="5421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169" tIns="118169" rIns="118169" bIns="0" numCol="1" spcCol="1270" anchor="t" anchorCtr="0">
              <a:noAutofit/>
            </a:bodyPr>
            <a:lstStyle/>
            <a:p>
              <a:pPr algn="ctr" defTabSz="738572">
                <a:lnSpc>
                  <a:spcPct val="90000"/>
                </a:lnSpc>
                <a:spcAft>
                  <a:spcPct val="35000"/>
                </a:spcAft>
              </a:pPr>
              <a:r>
                <a:rPr lang="ru-RU" sz="2215" b="1" dirty="0">
                  <a:solidFill>
                    <a:schemeClr val="accent4"/>
                  </a:solidFill>
                </a:rPr>
                <a:t>1,2КОЛ</a:t>
              </a:r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>
              <a:off x="84441" y="3615328"/>
              <a:ext cx="9770233" cy="0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76445" y="1915038"/>
              <a:ext cx="9770233" cy="0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Плюс 45"/>
            <p:cNvSpPr/>
            <p:nvPr/>
          </p:nvSpPr>
          <p:spPr>
            <a:xfrm>
              <a:off x="4808738" y="2748068"/>
              <a:ext cx="487984" cy="475171"/>
            </a:xfrm>
            <a:prstGeom prst="mathPlus">
              <a:avLst>
                <a:gd name="adj1" fmla="val 12524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4"/>
                </a:solidFill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5336960" y="1959538"/>
              <a:ext cx="1700774" cy="5421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169" tIns="118169" rIns="118169" bIns="0" numCol="1" spcCol="1270" anchor="t" anchorCtr="0">
              <a:noAutofit/>
            </a:bodyPr>
            <a:lstStyle/>
            <a:p>
              <a:pPr algn="ctr" defTabSz="738572">
                <a:lnSpc>
                  <a:spcPct val="90000"/>
                </a:lnSpc>
                <a:spcAft>
                  <a:spcPct val="35000"/>
                </a:spcAft>
              </a:pPr>
              <a:r>
                <a:rPr lang="ru-RU" sz="2215" b="1" dirty="0">
                  <a:solidFill>
                    <a:schemeClr val="accent4"/>
                  </a:solidFill>
                </a:rPr>
                <a:t>2,3,4БИЛ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83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51559" y="1137452"/>
            <a:ext cx="6988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215BAE"/>
                </a:solidFill>
                <a:ea typeface="+mj-ea"/>
                <a:cs typeface="Trebuchet MS"/>
              </a:rPr>
              <a:t>Снижение вероятности повреждения активной зоны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62209" y="353322"/>
            <a:ext cx="8628443" cy="413007"/>
          </a:xfrm>
        </p:spPr>
        <p:txBody>
          <a:bodyPr>
            <a:noAutofit/>
          </a:bodyPr>
          <a:lstStyle/>
          <a:p>
            <a:r>
              <a:rPr lang="ru-RU" dirty="0" smtClean="0"/>
              <a:t>Повышение безопасности </a:t>
            </a:r>
            <a:r>
              <a:rPr lang="ru-RU" dirty="0"/>
              <a:t>энергоблоков </a:t>
            </a:r>
            <a:r>
              <a:rPr lang="ru-RU" dirty="0" smtClean="0"/>
              <a:t>АЭС при </a:t>
            </a:r>
            <a:r>
              <a:rPr lang="ru-RU" dirty="0"/>
              <a:t>ПСЭ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746500" y="320992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599304185"/>
              </p:ext>
            </p:extLst>
          </p:nvPr>
        </p:nvGraphicFramePr>
        <p:xfrm>
          <a:off x="562209" y="1816946"/>
          <a:ext cx="8967871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 rot="16200000">
            <a:off x="701040" y="3253859"/>
            <a:ext cx="169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4"/>
                </a:solidFill>
              </a:rPr>
              <a:t>в 5,21 раза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2407920" y="3566160"/>
            <a:ext cx="169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4"/>
                </a:solidFill>
              </a:rPr>
              <a:t>в 1,85 раз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4182110" y="2757850"/>
            <a:ext cx="169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4"/>
                </a:solidFill>
              </a:rPr>
              <a:t>в 2,93 раза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7663180" y="3335093"/>
            <a:ext cx="169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4"/>
                </a:solidFill>
              </a:rPr>
              <a:t>в 2,09 раза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5937958" y="3680579"/>
            <a:ext cx="169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4"/>
                </a:solidFill>
              </a:rPr>
              <a:t>в 1,36 раза</a:t>
            </a:r>
            <a:endParaRPr lang="ru-RU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8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u6ATX5JUW7c7BzDsLSig"/>
</p:tagLst>
</file>

<file path=ppt/theme/theme1.xml><?xml version="1.0" encoding="utf-8"?>
<a:theme xmlns:a="http://schemas.openxmlformats.org/drawingml/2006/main" name="for_preza">
  <a:themeElements>
    <a:clrScheme name="Другая 1">
      <a:dk1>
        <a:sysClr val="windowText" lastClr="000000"/>
      </a:dk1>
      <a:lt1>
        <a:srgbClr val="FFFFFF"/>
      </a:lt1>
      <a:dk2>
        <a:srgbClr val="325076"/>
      </a:dk2>
      <a:lt2>
        <a:srgbClr val="FFFFFF"/>
      </a:lt2>
      <a:accent1>
        <a:srgbClr val="00B050"/>
      </a:accent1>
      <a:accent2>
        <a:srgbClr val="00B0F0"/>
      </a:accent2>
      <a:accent3>
        <a:srgbClr val="639ECA"/>
      </a:accent3>
      <a:accent4>
        <a:srgbClr val="0070C0"/>
      </a:accent4>
      <a:accent5>
        <a:srgbClr val="FFC000"/>
      </a:accent5>
      <a:accent6>
        <a:srgbClr val="996633"/>
      </a:accent6>
      <a:hlink>
        <a:srgbClr val="F2F2F2"/>
      </a:hlink>
      <a:folHlink>
        <a:srgbClr val="7F7F7F"/>
      </a:folHlink>
    </a:clrScheme>
    <a:fontScheme name="Другая 2">
      <a:majorFont>
        <a:latin typeface="Circe Bold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_А4_,без лого — копия" id="{FCAFF0C2-B6DF-474B-AE95-D3787A10BD98}" vid="{71E6C09B-1356-454C-B33D-85A54AADC18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RA_shablon_2017</Template>
  <TotalTime>2482</TotalTime>
  <Words>1053</Words>
  <Application>Microsoft Office PowerPoint</Application>
  <PresentationFormat>Лист A4 (210x297 мм)</PresentationFormat>
  <Paragraphs>259</Paragraphs>
  <Slides>18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3" baseType="lpstr">
      <vt:lpstr>MS PGothic</vt:lpstr>
      <vt:lpstr>Arial</vt:lpstr>
      <vt:lpstr>Arial Black</vt:lpstr>
      <vt:lpstr>Arial Обычный</vt:lpstr>
      <vt:lpstr>Calibri</vt:lpstr>
      <vt:lpstr>Circe</vt:lpstr>
      <vt:lpstr>Circe Bold</vt:lpstr>
      <vt:lpstr>Circe Light</vt:lpstr>
      <vt:lpstr>Helvetica Light</vt:lpstr>
      <vt:lpstr>Movie Poster</vt:lpstr>
      <vt:lpstr>Symbol</vt:lpstr>
      <vt:lpstr>Times New Roman</vt:lpstr>
      <vt:lpstr>Trebuchet MS</vt:lpstr>
      <vt:lpstr>for_preza</vt:lpstr>
      <vt:lpstr>Диаграмма</vt:lpstr>
      <vt:lpstr>Презентация PowerPoint</vt:lpstr>
      <vt:lpstr>Эксплуатирующая организация Концерн Росэнергоатом</vt:lpstr>
      <vt:lpstr>АО «Концерн Росэнергоатом» - крупнейшее электроэнергетическое предприятие</vt:lpstr>
      <vt:lpstr>Выработка электроэнергии (млрд кВтч)</vt:lpstr>
      <vt:lpstr>Сохранение доли атомной генерации в энергобалансе РФ</vt:lpstr>
      <vt:lpstr>Ввод в эксплуатацию новых энергоблоков в 2018 году</vt:lpstr>
      <vt:lpstr>Ввод в эксплуатацию новых энергоблоков</vt:lpstr>
      <vt:lpstr>Задачи по ПСЭ энергоблоков АЭС</vt:lpstr>
      <vt:lpstr>Повышение безопасности энергоблоков АЭС при ПСЭ</vt:lpstr>
      <vt:lpstr>Реализация программы обеспечения безопасной и устойчивой работы действующих энергоблоков.  Основные направления</vt:lpstr>
      <vt:lpstr>Ремонтная кампания 2019 года</vt:lpstr>
      <vt:lpstr>Наиболее продолжительные мероприятия по повышению безопасности, запланированные в 2019 году</vt:lpstr>
      <vt:lpstr>Презентация PowerPoint</vt:lpstr>
      <vt:lpstr>Основные мероприятия по замене оборудования, запланированные в рамках ПСЭ</vt:lpstr>
      <vt:lpstr>Замена электротехнического оборудования</vt:lpstr>
      <vt:lpstr>Замена тепломехнического оборудования</vt:lpstr>
      <vt:lpstr>Презентация PowerPoint</vt:lpstr>
      <vt:lpstr>Контактная информация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Содержание</dc:title>
  <dc:creator>пользователь Microsoft Office</dc:creator>
  <cp:lastModifiedBy>Соколов Павел Викторович</cp:lastModifiedBy>
  <cp:revision>161</cp:revision>
  <cp:lastPrinted>2018-11-30T06:38:03Z</cp:lastPrinted>
  <dcterms:created xsi:type="dcterms:W3CDTF">2017-04-20T21:00:35Z</dcterms:created>
  <dcterms:modified xsi:type="dcterms:W3CDTF">2018-12-03T06:45:49Z</dcterms:modified>
</cp:coreProperties>
</file>